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1" r:id="rId1"/>
  </p:sldMasterIdLst>
  <p:notesMasterIdLst>
    <p:notesMasterId r:id="rId27"/>
  </p:notesMasterIdLst>
  <p:handoutMasterIdLst>
    <p:handoutMasterId r:id="rId28"/>
  </p:handoutMasterIdLst>
  <p:sldIdLst>
    <p:sldId id="258" r:id="rId2"/>
    <p:sldId id="259" r:id="rId3"/>
    <p:sldId id="276" r:id="rId4"/>
    <p:sldId id="268" r:id="rId5"/>
    <p:sldId id="266" r:id="rId6"/>
    <p:sldId id="275" r:id="rId7"/>
    <p:sldId id="264" r:id="rId8"/>
    <p:sldId id="312" r:id="rId9"/>
    <p:sldId id="311" r:id="rId10"/>
    <p:sldId id="313" r:id="rId11"/>
    <p:sldId id="281" r:id="rId12"/>
    <p:sldId id="280" r:id="rId13"/>
    <p:sldId id="269" r:id="rId14"/>
    <p:sldId id="270" r:id="rId15"/>
    <p:sldId id="271" r:id="rId16"/>
    <p:sldId id="273" r:id="rId17"/>
    <p:sldId id="282" r:id="rId18"/>
    <p:sldId id="286" r:id="rId19"/>
    <p:sldId id="287" r:id="rId20"/>
    <p:sldId id="288" r:id="rId21"/>
    <p:sldId id="290" r:id="rId22"/>
    <p:sldId id="285" r:id="rId23"/>
    <p:sldId id="309" r:id="rId24"/>
    <p:sldId id="310" r:id="rId25"/>
    <p:sldId id="314" r:id="rId26"/>
  </p:sldIdLst>
  <p:sldSz cx="9144000" cy="6858000" type="screen4x3"/>
  <p:notesSz cx="6858000" cy="9144000"/>
  <p:defaultTextStyle>
    <a:defPPr>
      <a:defRPr lang="de-DE"/>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E35"/>
    <a:srgbClr val="66585B"/>
    <a:srgbClr val="52222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4660"/>
  </p:normalViewPr>
  <p:slideViewPr>
    <p:cSldViewPr>
      <p:cViewPr varScale="1">
        <p:scale>
          <a:sx n="66" d="100"/>
          <a:sy n="66" d="100"/>
        </p:scale>
        <p:origin x="1242"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Arbeitsblat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Arbeitsblat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Arbeitsblat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Arbeitsblat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Arbeitsblatt5.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de-CH"/>
              <a:t>Total Jahrgänge / Anteil AusländerInnen</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de-DE"/>
        </a:p>
      </c:txPr>
    </c:title>
    <c:autoTitleDeleted val="0"/>
    <c:plotArea>
      <c:layout/>
      <c:barChart>
        <c:barDir val="bar"/>
        <c:grouping val="clustered"/>
        <c:varyColors val="0"/>
        <c:ser>
          <c:idx val="0"/>
          <c:order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c:spPr>
          <c:invertIfNegative val="0"/>
          <c:cat>
            <c:numRef>
              <c:f>Tabelle2!$C$4:$C$109</c:f>
              <c:numCache>
                <c:formatCode>General</c:formatCode>
                <c:ptCount val="106"/>
                <c:pt idx="0">
                  <c:v>2013</c:v>
                </c:pt>
                <c:pt idx="1">
                  <c:v>2012</c:v>
                </c:pt>
                <c:pt idx="2">
                  <c:v>2011</c:v>
                </c:pt>
                <c:pt idx="3">
                  <c:v>2010</c:v>
                </c:pt>
                <c:pt idx="4">
                  <c:v>2009</c:v>
                </c:pt>
                <c:pt idx="5">
                  <c:v>2008</c:v>
                </c:pt>
                <c:pt idx="6">
                  <c:v>2007</c:v>
                </c:pt>
                <c:pt idx="7">
                  <c:v>2006</c:v>
                </c:pt>
                <c:pt idx="8">
                  <c:v>2005</c:v>
                </c:pt>
                <c:pt idx="9">
                  <c:v>2004</c:v>
                </c:pt>
                <c:pt idx="10">
                  <c:v>2003</c:v>
                </c:pt>
                <c:pt idx="11">
                  <c:v>2002</c:v>
                </c:pt>
                <c:pt idx="12">
                  <c:v>2001</c:v>
                </c:pt>
                <c:pt idx="13">
                  <c:v>2000</c:v>
                </c:pt>
                <c:pt idx="14">
                  <c:v>1999</c:v>
                </c:pt>
                <c:pt idx="15">
                  <c:v>1998</c:v>
                </c:pt>
                <c:pt idx="16">
                  <c:v>1997</c:v>
                </c:pt>
                <c:pt idx="17">
                  <c:v>1996</c:v>
                </c:pt>
                <c:pt idx="18">
                  <c:v>1995</c:v>
                </c:pt>
                <c:pt idx="19">
                  <c:v>1994</c:v>
                </c:pt>
                <c:pt idx="20">
                  <c:v>1993</c:v>
                </c:pt>
                <c:pt idx="21">
                  <c:v>1992</c:v>
                </c:pt>
                <c:pt idx="22">
                  <c:v>1991</c:v>
                </c:pt>
                <c:pt idx="23">
                  <c:v>1990</c:v>
                </c:pt>
                <c:pt idx="24">
                  <c:v>1989</c:v>
                </c:pt>
                <c:pt idx="25">
                  <c:v>1988</c:v>
                </c:pt>
                <c:pt idx="26">
                  <c:v>1987</c:v>
                </c:pt>
                <c:pt idx="27">
                  <c:v>1986</c:v>
                </c:pt>
                <c:pt idx="28">
                  <c:v>1985</c:v>
                </c:pt>
                <c:pt idx="29">
                  <c:v>1984</c:v>
                </c:pt>
                <c:pt idx="30">
                  <c:v>1983</c:v>
                </c:pt>
                <c:pt idx="31">
                  <c:v>1982</c:v>
                </c:pt>
                <c:pt idx="32">
                  <c:v>1981</c:v>
                </c:pt>
                <c:pt idx="33">
                  <c:v>1980</c:v>
                </c:pt>
                <c:pt idx="34">
                  <c:v>1979</c:v>
                </c:pt>
                <c:pt idx="35">
                  <c:v>1978</c:v>
                </c:pt>
                <c:pt idx="36">
                  <c:v>1977</c:v>
                </c:pt>
                <c:pt idx="37">
                  <c:v>1976</c:v>
                </c:pt>
                <c:pt idx="38">
                  <c:v>1975</c:v>
                </c:pt>
                <c:pt idx="39">
                  <c:v>1974</c:v>
                </c:pt>
                <c:pt idx="40">
                  <c:v>1973</c:v>
                </c:pt>
                <c:pt idx="41">
                  <c:v>1972</c:v>
                </c:pt>
                <c:pt idx="42">
                  <c:v>1971</c:v>
                </c:pt>
                <c:pt idx="43">
                  <c:v>1970</c:v>
                </c:pt>
                <c:pt idx="44">
                  <c:v>1969</c:v>
                </c:pt>
                <c:pt idx="45">
                  <c:v>1968</c:v>
                </c:pt>
                <c:pt idx="46">
                  <c:v>1967</c:v>
                </c:pt>
                <c:pt idx="47">
                  <c:v>1966</c:v>
                </c:pt>
                <c:pt idx="48">
                  <c:v>1965</c:v>
                </c:pt>
                <c:pt idx="49">
                  <c:v>1964</c:v>
                </c:pt>
                <c:pt idx="50">
                  <c:v>1963</c:v>
                </c:pt>
                <c:pt idx="51">
                  <c:v>1962</c:v>
                </c:pt>
                <c:pt idx="52">
                  <c:v>1961</c:v>
                </c:pt>
                <c:pt idx="53">
                  <c:v>1960</c:v>
                </c:pt>
                <c:pt idx="54">
                  <c:v>1959</c:v>
                </c:pt>
                <c:pt idx="55">
                  <c:v>1958</c:v>
                </c:pt>
                <c:pt idx="56">
                  <c:v>1957</c:v>
                </c:pt>
                <c:pt idx="57">
                  <c:v>1956</c:v>
                </c:pt>
                <c:pt idx="58">
                  <c:v>1955</c:v>
                </c:pt>
                <c:pt idx="59">
                  <c:v>1954</c:v>
                </c:pt>
                <c:pt idx="60">
                  <c:v>1953</c:v>
                </c:pt>
                <c:pt idx="61">
                  <c:v>1952</c:v>
                </c:pt>
                <c:pt idx="62">
                  <c:v>1951</c:v>
                </c:pt>
                <c:pt idx="63">
                  <c:v>1950</c:v>
                </c:pt>
                <c:pt idx="64">
                  <c:v>1949</c:v>
                </c:pt>
                <c:pt idx="65">
                  <c:v>1948</c:v>
                </c:pt>
                <c:pt idx="66">
                  <c:v>1947</c:v>
                </c:pt>
                <c:pt idx="67">
                  <c:v>1946</c:v>
                </c:pt>
                <c:pt idx="68">
                  <c:v>1945</c:v>
                </c:pt>
                <c:pt idx="69">
                  <c:v>1944</c:v>
                </c:pt>
                <c:pt idx="70">
                  <c:v>1943</c:v>
                </c:pt>
                <c:pt idx="71">
                  <c:v>1942</c:v>
                </c:pt>
                <c:pt idx="72">
                  <c:v>1941</c:v>
                </c:pt>
                <c:pt idx="73">
                  <c:v>1940</c:v>
                </c:pt>
                <c:pt idx="74">
                  <c:v>1939</c:v>
                </c:pt>
                <c:pt idx="75">
                  <c:v>1938</c:v>
                </c:pt>
                <c:pt idx="76">
                  <c:v>1937</c:v>
                </c:pt>
                <c:pt idx="77">
                  <c:v>1936</c:v>
                </c:pt>
                <c:pt idx="78">
                  <c:v>1935</c:v>
                </c:pt>
                <c:pt idx="79">
                  <c:v>1934</c:v>
                </c:pt>
                <c:pt idx="80">
                  <c:v>1933</c:v>
                </c:pt>
                <c:pt idx="81">
                  <c:v>1932</c:v>
                </c:pt>
                <c:pt idx="82">
                  <c:v>1931</c:v>
                </c:pt>
                <c:pt idx="83">
                  <c:v>1930</c:v>
                </c:pt>
                <c:pt idx="84">
                  <c:v>1929</c:v>
                </c:pt>
                <c:pt idx="85">
                  <c:v>1928</c:v>
                </c:pt>
                <c:pt idx="86">
                  <c:v>1927</c:v>
                </c:pt>
                <c:pt idx="87">
                  <c:v>1926</c:v>
                </c:pt>
                <c:pt idx="88">
                  <c:v>1925</c:v>
                </c:pt>
                <c:pt idx="89">
                  <c:v>1924</c:v>
                </c:pt>
                <c:pt idx="90">
                  <c:v>1923</c:v>
                </c:pt>
                <c:pt idx="91">
                  <c:v>1922</c:v>
                </c:pt>
                <c:pt idx="92">
                  <c:v>1921</c:v>
                </c:pt>
                <c:pt idx="93">
                  <c:v>1920</c:v>
                </c:pt>
                <c:pt idx="94">
                  <c:v>1919</c:v>
                </c:pt>
                <c:pt idx="95">
                  <c:v>1918</c:v>
                </c:pt>
                <c:pt idx="96">
                  <c:v>1917</c:v>
                </c:pt>
                <c:pt idx="97">
                  <c:v>1916</c:v>
                </c:pt>
                <c:pt idx="98">
                  <c:v>1915</c:v>
                </c:pt>
                <c:pt idx="99">
                  <c:v>1914</c:v>
                </c:pt>
                <c:pt idx="100">
                  <c:v>1913</c:v>
                </c:pt>
                <c:pt idx="101">
                  <c:v>1912</c:v>
                </c:pt>
                <c:pt idx="102">
                  <c:v>1911</c:v>
                </c:pt>
                <c:pt idx="103">
                  <c:v>1910</c:v>
                </c:pt>
                <c:pt idx="104">
                  <c:v>1909</c:v>
                </c:pt>
                <c:pt idx="105">
                  <c:v>1908</c:v>
                </c:pt>
              </c:numCache>
            </c:numRef>
          </c:cat>
          <c:val>
            <c:numRef>
              <c:f>Tabelle2!$D$4:$D$109</c:f>
              <c:numCache>
                <c:formatCode>#,##0_);\(#,##0\)</c:formatCode>
                <c:ptCount val="106"/>
                <c:pt idx="0">
                  <c:v>81409</c:v>
                </c:pt>
                <c:pt idx="1">
                  <c:v>82850</c:v>
                </c:pt>
                <c:pt idx="2">
                  <c:v>82237</c:v>
                </c:pt>
                <c:pt idx="3">
                  <c:v>83341</c:v>
                </c:pt>
                <c:pt idx="4">
                  <c:v>81773</c:v>
                </c:pt>
                <c:pt idx="5">
                  <c:v>81171</c:v>
                </c:pt>
                <c:pt idx="6">
                  <c:v>79780</c:v>
                </c:pt>
                <c:pt idx="7">
                  <c:v>78984</c:v>
                </c:pt>
                <c:pt idx="8">
                  <c:v>78901</c:v>
                </c:pt>
                <c:pt idx="9">
                  <c:v>78905</c:v>
                </c:pt>
                <c:pt idx="10">
                  <c:v>77662</c:v>
                </c:pt>
                <c:pt idx="11">
                  <c:v>78703</c:v>
                </c:pt>
                <c:pt idx="12">
                  <c:v>79077</c:v>
                </c:pt>
                <c:pt idx="13">
                  <c:v>83964</c:v>
                </c:pt>
                <c:pt idx="14">
                  <c:v>83520</c:v>
                </c:pt>
                <c:pt idx="15">
                  <c:v>84875</c:v>
                </c:pt>
                <c:pt idx="16">
                  <c:v>86352</c:v>
                </c:pt>
                <c:pt idx="17">
                  <c:v>88800</c:v>
                </c:pt>
                <c:pt idx="18">
                  <c:v>89465</c:v>
                </c:pt>
                <c:pt idx="19">
                  <c:v>91742</c:v>
                </c:pt>
                <c:pt idx="20">
                  <c:v>94008</c:v>
                </c:pt>
                <c:pt idx="21">
                  <c:v>98418</c:v>
                </c:pt>
                <c:pt idx="22">
                  <c:v>100642</c:v>
                </c:pt>
                <c:pt idx="23">
                  <c:v>102501</c:v>
                </c:pt>
                <c:pt idx="24">
                  <c:v>103392</c:v>
                </c:pt>
                <c:pt idx="25">
                  <c:v>106548</c:v>
                </c:pt>
                <c:pt idx="26">
                  <c:v>105524</c:v>
                </c:pt>
                <c:pt idx="27">
                  <c:v>108816</c:v>
                </c:pt>
                <c:pt idx="28">
                  <c:v>110034</c:v>
                </c:pt>
                <c:pt idx="29">
                  <c:v>112285</c:v>
                </c:pt>
                <c:pt idx="30">
                  <c:v>112042</c:v>
                </c:pt>
                <c:pt idx="31">
                  <c:v>115092</c:v>
                </c:pt>
                <c:pt idx="32">
                  <c:v>114941</c:v>
                </c:pt>
                <c:pt idx="33">
                  <c:v>115860</c:v>
                </c:pt>
                <c:pt idx="34">
                  <c:v>112799</c:v>
                </c:pt>
                <c:pt idx="35">
                  <c:v>111703</c:v>
                </c:pt>
                <c:pt idx="36">
                  <c:v>111964</c:v>
                </c:pt>
                <c:pt idx="37">
                  <c:v>111412</c:v>
                </c:pt>
                <c:pt idx="38">
                  <c:v>110841</c:v>
                </c:pt>
                <c:pt idx="39">
                  <c:v>113651</c:v>
                </c:pt>
                <c:pt idx="40">
                  <c:v>114358</c:v>
                </c:pt>
                <c:pt idx="41">
                  <c:v>117821</c:v>
                </c:pt>
                <c:pt idx="42">
                  <c:v>121986</c:v>
                </c:pt>
                <c:pt idx="43">
                  <c:v>123891</c:v>
                </c:pt>
                <c:pt idx="44">
                  <c:v>127255</c:v>
                </c:pt>
                <c:pt idx="45">
                  <c:v>130255</c:v>
                </c:pt>
                <c:pt idx="46">
                  <c:v>131632</c:v>
                </c:pt>
                <c:pt idx="47">
                  <c:v>134445</c:v>
                </c:pt>
                <c:pt idx="48">
                  <c:v>134937</c:v>
                </c:pt>
                <c:pt idx="49">
                  <c:v>136985</c:v>
                </c:pt>
                <c:pt idx="50">
                  <c:v>133055</c:v>
                </c:pt>
                <c:pt idx="51">
                  <c:v>127962</c:v>
                </c:pt>
                <c:pt idx="52">
                  <c:v>123655</c:v>
                </c:pt>
                <c:pt idx="53">
                  <c:v>120293</c:v>
                </c:pt>
                <c:pt idx="54">
                  <c:v>116508</c:v>
                </c:pt>
                <c:pt idx="55">
                  <c:v>112091</c:v>
                </c:pt>
                <c:pt idx="56">
                  <c:v>109377</c:v>
                </c:pt>
                <c:pt idx="57">
                  <c:v>105887</c:v>
                </c:pt>
                <c:pt idx="58">
                  <c:v>101491</c:v>
                </c:pt>
                <c:pt idx="59">
                  <c:v>98302</c:v>
                </c:pt>
                <c:pt idx="60">
                  <c:v>94687</c:v>
                </c:pt>
                <c:pt idx="61">
                  <c:v>93599</c:v>
                </c:pt>
                <c:pt idx="62">
                  <c:v>89583</c:v>
                </c:pt>
                <c:pt idx="63">
                  <c:v>91526</c:v>
                </c:pt>
                <c:pt idx="64">
                  <c:v>89319</c:v>
                </c:pt>
                <c:pt idx="65">
                  <c:v>89561</c:v>
                </c:pt>
                <c:pt idx="66">
                  <c:v>87569</c:v>
                </c:pt>
                <c:pt idx="67">
                  <c:v>86856</c:v>
                </c:pt>
                <c:pt idx="68">
                  <c:v>82537</c:v>
                </c:pt>
                <c:pt idx="69">
                  <c:v>80903</c:v>
                </c:pt>
                <c:pt idx="70">
                  <c:v>77452</c:v>
                </c:pt>
                <c:pt idx="71">
                  <c:v>73399</c:v>
                </c:pt>
                <c:pt idx="72">
                  <c:v>68140</c:v>
                </c:pt>
                <c:pt idx="73">
                  <c:v>62135</c:v>
                </c:pt>
                <c:pt idx="74">
                  <c:v>59946</c:v>
                </c:pt>
                <c:pt idx="75">
                  <c:v>57332</c:v>
                </c:pt>
                <c:pt idx="76">
                  <c:v>54226</c:v>
                </c:pt>
                <c:pt idx="77">
                  <c:v>53247</c:v>
                </c:pt>
                <c:pt idx="78">
                  <c:v>51575</c:v>
                </c:pt>
                <c:pt idx="79">
                  <c:v>49148</c:v>
                </c:pt>
                <c:pt idx="80">
                  <c:v>45947</c:v>
                </c:pt>
                <c:pt idx="81">
                  <c:v>43899</c:v>
                </c:pt>
                <c:pt idx="82">
                  <c:v>40870</c:v>
                </c:pt>
                <c:pt idx="83">
                  <c:v>38788</c:v>
                </c:pt>
                <c:pt idx="84">
                  <c:v>35049</c:v>
                </c:pt>
                <c:pt idx="85">
                  <c:v>31793</c:v>
                </c:pt>
                <c:pt idx="86">
                  <c:v>28158</c:v>
                </c:pt>
                <c:pt idx="87">
                  <c:v>25623</c:v>
                </c:pt>
                <c:pt idx="88">
                  <c:v>22494</c:v>
                </c:pt>
                <c:pt idx="89">
                  <c:v>19271</c:v>
                </c:pt>
                <c:pt idx="90">
                  <c:v>16203</c:v>
                </c:pt>
                <c:pt idx="91">
                  <c:v>13235</c:v>
                </c:pt>
                <c:pt idx="92">
                  <c:v>11080</c:v>
                </c:pt>
                <c:pt idx="93">
                  <c:v>8253</c:v>
                </c:pt>
                <c:pt idx="94">
                  <c:v>5439</c:v>
                </c:pt>
                <c:pt idx="95">
                  <c:v>3878</c:v>
                </c:pt>
                <c:pt idx="96">
                  <c:v>2844</c:v>
                </c:pt>
                <c:pt idx="97">
                  <c:v>2040</c:v>
                </c:pt>
                <c:pt idx="98">
                  <c:v>1348</c:v>
                </c:pt>
                <c:pt idx="99">
                  <c:v>1014</c:v>
                </c:pt>
                <c:pt idx="100">
                  <c:v>649</c:v>
                </c:pt>
                <c:pt idx="101">
                  <c:v>374</c:v>
                </c:pt>
                <c:pt idx="102">
                  <c:v>217</c:v>
                </c:pt>
                <c:pt idx="103">
                  <c:v>136</c:v>
                </c:pt>
                <c:pt idx="104">
                  <c:v>55</c:v>
                </c:pt>
                <c:pt idx="105">
                  <c:v>64</c:v>
                </c:pt>
              </c:numCache>
            </c:numRef>
          </c:val>
        </c:ser>
        <c:ser>
          <c:idx val="1"/>
          <c:order val="1"/>
          <c:spPr>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c:spPr>
          <c:invertIfNegative val="0"/>
          <c:cat>
            <c:numRef>
              <c:f>Tabelle2!$C$4:$C$109</c:f>
              <c:numCache>
                <c:formatCode>General</c:formatCode>
                <c:ptCount val="106"/>
                <c:pt idx="0">
                  <c:v>2013</c:v>
                </c:pt>
                <c:pt idx="1">
                  <c:v>2012</c:v>
                </c:pt>
                <c:pt idx="2">
                  <c:v>2011</c:v>
                </c:pt>
                <c:pt idx="3">
                  <c:v>2010</c:v>
                </c:pt>
                <c:pt idx="4">
                  <c:v>2009</c:v>
                </c:pt>
                <c:pt idx="5">
                  <c:v>2008</c:v>
                </c:pt>
                <c:pt idx="6">
                  <c:v>2007</c:v>
                </c:pt>
                <c:pt idx="7">
                  <c:v>2006</c:v>
                </c:pt>
                <c:pt idx="8">
                  <c:v>2005</c:v>
                </c:pt>
                <c:pt idx="9">
                  <c:v>2004</c:v>
                </c:pt>
                <c:pt idx="10">
                  <c:v>2003</c:v>
                </c:pt>
                <c:pt idx="11">
                  <c:v>2002</c:v>
                </c:pt>
                <c:pt idx="12">
                  <c:v>2001</c:v>
                </c:pt>
                <c:pt idx="13">
                  <c:v>2000</c:v>
                </c:pt>
                <c:pt idx="14">
                  <c:v>1999</c:v>
                </c:pt>
                <c:pt idx="15">
                  <c:v>1998</c:v>
                </c:pt>
                <c:pt idx="16">
                  <c:v>1997</c:v>
                </c:pt>
                <c:pt idx="17">
                  <c:v>1996</c:v>
                </c:pt>
                <c:pt idx="18">
                  <c:v>1995</c:v>
                </c:pt>
                <c:pt idx="19">
                  <c:v>1994</c:v>
                </c:pt>
                <c:pt idx="20">
                  <c:v>1993</c:v>
                </c:pt>
                <c:pt idx="21">
                  <c:v>1992</c:v>
                </c:pt>
                <c:pt idx="22">
                  <c:v>1991</c:v>
                </c:pt>
                <c:pt idx="23">
                  <c:v>1990</c:v>
                </c:pt>
                <c:pt idx="24">
                  <c:v>1989</c:v>
                </c:pt>
                <c:pt idx="25">
                  <c:v>1988</c:v>
                </c:pt>
                <c:pt idx="26">
                  <c:v>1987</c:v>
                </c:pt>
                <c:pt idx="27">
                  <c:v>1986</c:v>
                </c:pt>
                <c:pt idx="28">
                  <c:v>1985</c:v>
                </c:pt>
                <c:pt idx="29">
                  <c:v>1984</c:v>
                </c:pt>
                <c:pt idx="30">
                  <c:v>1983</c:v>
                </c:pt>
                <c:pt idx="31">
                  <c:v>1982</c:v>
                </c:pt>
                <c:pt idx="32">
                  <c:v>1981</c:v>
                </c:pt>
                <c:pt idx="33">
                  <c:v>1980</c:v>
                </c:pt>
                <c:pt idx="34">
                  <c:v>1979</c:v>
                </c:pt>
                <c:pt idx="35">
                  <c:v>1978</c:v>
                </c:pt>
                <c:pt idx="36">
                  <c:v>1977</c:v>
                </c:pt>
                <c:pt idx="37">
                  <c:v>1976</c:v>
                </c:pt>
                <c:pt idx="38">
                  <c:v>1975</c:v>
                </c:pt>
                <c:pt idx="39">
                  <c:v>1974</c:v>
                </c:pt>
                <c:pt idx="40">
                  <c:v>1973</c:v>
                </c:pt>
                <c:pt idx="41">
                  <c:v>1972</c:v>
                </c:pt>
                <c:pt idx="42">
                  <c:v>1971</c:v>
                </c:pt>
                <c:pt idx="43">
                  <c:v>1970</c:v>
                </c:pt>
                <c:pt idx="44">
                  <c:v>1969</c:v>
                </c:pt>
                <c:pt idx="45">
                  <c:v>1968</c:v>
                </c:pt>
                <c:pt idx="46">
                  <c:v>1967</c:v>
                </c:pt>
                <c:pt idx="47">
                  <c:v>1966</c:v>
                </c:pt>
                <c:pt idx="48">
                  <c:v>1965</c:v>
                </c:pt>
                <c:pt idx="49">
                  <c:v>1964</c:v>
                </c:pt>
                <c:pt idx="50">
                  <c:v>1963</c:v>
                </c:pt>
                <c:pt idx="51">
                  <c:v>1962</c:v>
                </c:pt>
                <c:pt idx="52">
                  <c:v>1961</c:v>
                </c:pt>
                <c:pt idx="53">
                  <c:v>1960</c:v>
                </c:pt>
                <c:pt idx="54">
                  <c:v>1959</c:v>
                </c:pt>
                <c:pt idx="55">
                  <c:v>1958</c:v>
                </c:pt>
                <c:pt idx="56">
                  <c:v>1957</c:v>
                </c:pt>
                <c:pt idx="57">
                  <c:v>1956</c:v>
                </c:pt>
                <c:pt idx="58">
                  <c:v>1955</c:v>
                </c:pt>
                <c:pt idx="59">
                  <c:v>1954</c:v>
                </c:pt>
                <c:pt idx="60">
                  <c:v>1953</c:v>
                </c:pt>
                <c:pt idx="61">
                  <c:v>1952</c:v>
                </c:pt>
                <c:pt idx="62">
                  <c:v>1951</c:v>
                </c:pt>
                <c:pt idx="63">
                  <c:v>1950</c:v>
                </c:pt>
                <c:pt idx="64">
                  <c:v>1949</c:v>
                </c:pt>
                <c:pt idx="65">
                  <c:v>1948</c:v>
                </c:pt>
                <c:pt idx="66">
                  <c:v>1947</c:v>
                </c:pt>
                <c:pt idx="67">
                  <c:v>1946</c:v>
                </c:pt>
                <c:pt idx="68">
                  <c:v>1945</c:v>
                </c:pt>
                <c:pt idx="69">
                  <c:v>1944</c:v>
                </c:pt>
                <c:pt idx="70">
                  <c:v>1943</c:v>
                </c:pt>
                <c:pt idx="71">
                  <c:v>1942</c:v>
                </c:pt>
                <c:pt idx="72">
                  <c:v>1941</c:v>
                </c:pt>
                <c:pt idx="73">
                  <c:v>1940</c:v>
                </c:pt>
                <c:pt idx="74">
                  <c:v>1939</c:v>
                </c:pt>
                <c:pt idx="75">
                  <c:v>1938</c:v>
                </c:pt>
                <c:pt idx="76">
                  <c:v>1937</c:v>
                </c:pt>
                <c:pt idx="77">
                  <c:v>1936</c:v>
                </c:pt>
                <c:pt idx="78">
                  <c:v>1935</c:v>
                </c:pt>
                <c:pt idx="79">
                  <c:v>1934</c:v>
                </c:pt>
                <c:pt idx="80">
                  <c:v>1933</c:v>
                </c:pt>
                <c:pt idx="81">
                  <c:v>1932</c:v>
                </c:pt>
                <c:pt idx="82">
                  <c:v>1931</c:v>
                </c:pt>
                <c:pt idx="83">
                  <c:v>1930</c:v>
                </c:pt>
                <c:pt idx="84">
                  <c:v>1929</c:v>
                </c:pt>
                <c:pt idx="85">
                  <c:v>1928</c:v>
                </c:pt>
                <c:pt idx="86">
                  <c:v>1927</c:v>
                </c:pt>
                <c:pt idx="87">
                  <c:v>1926</c:v>
                </c:pt>
                <c:pt idx="88">
                  <c:v>1925</c:v>
                </c:pt>
                <c:pt idx="89">
                  <c:v>1924</c:v>
                </c:pt>
                <c:pt idx="90">
                  <c:v>1923</c:v>
                </c:pt>
                <c:pt idx="91">
                  <c:v>1922</c:v>
                </c:pt>
                <c:pt idx="92">
                  <c:v>1921</c:v>
                </c:pt>
                <c:pt idx="93">
                  <c:v>1920</c:v>
                </c:pt>
                <c:pt idx="94">
                  <c:v>1919</c:v>
                </c:pt>
                <c:pt idx="95">
                  <c:v>1918</c:v>
                </c:pt>
                <c:pt idx="96">
                  <c:v>1917</c:v>
                </c:pt>
                <c:pt idx="97">
                  <c:v>1916</c:v>
                </c:pt>
                <c:pt idx="98">
                  <c:v>1915</c:v>
                </c:pt>
                <c:pt idx="99">
                  <c:v>1914</c:v>
                </c:pt>
                <c:pt idx="100">
                  <c:v>1913</c:v>
                </c:pt>
                <c:pt idx="101">
                  <c:v>1912</c:v>
                </c:pt>
                <c:pt idx="102">
                  <c:v>1911</c:v>
                </c:pt>
                <c:pt idx="103">
                  <c:v>1910</c:v>
                </c:pt>
                <c:pt idx="104">
                  <c:v>1909</c:v>
                </c:pt>
                <c:pt idx="105">
                  <c:v>1908</c:v>
                </c:pt>
              </c:numCache>
            </c:numRef>
          </c:cat>
          <c:val>
            <c:numRef>
              <c:f>Tabelle2!$E$4:$E$109</c:f>
              <c:numCache>
                <c:formatCode>#,##0_);\(#,##0\)</c:formatCode>
                <c:ptCount val="106"/>
                <c:pt idx="0">
                  <c:v>21785</c:v>
                </c:pt>
                <c:pt idx="1">
                  <c:v>22391</c:v>
                </c:pt>
                <c:pt idx="2">
                  <c:v>22074</c:v>
                </c:pt>
                <c:pt idx="3">
                  <c:v>22249</c:v>
                </c:pt>
                <c:pt idx="4">
                  <c:v>21549</c:v>
                </c:pt>
                <c:pt idx="5">
                  <c:v>21204</c:v>
                </c:pt>
                <c:pt idx="6">
                  <c:v>20895</c:v>
                </c:pt>
                <c:pt idx="7">
                  <c:v>20188</c:v>
                </c:pt>
                <c:pt idx="8">
                  <c:v>20539</c:v>
                </c:pt>
                <c:pt idx="9">
                  <c:v>20319</c:v>
                </c:pt>
                <c:pt idx="10">
                  <c:v>19767</c:v>
                </c:pt>
                <c:pt idx="11">
                  <c:v>19361</c:v>
                </c:pt>
                <c:pt idx="12">
                  <c:v>18650</c:v>
                </c:pt>
                <c:pt idx="13">
                  <c:v>19235</c:v>
                </c:pt>
                <c:pt idx="14">
                  <c:v>18357</c:v>
                </c:pt>
                <c:pt idx="15">
                  <c:v>17773</c:v>
                </c:pt>
                <c:pt idx="16">
                  <c:v>17417</c:v>
                </c:pt>
                <c:pt idx="17">
                  <c:v>17040</c:v>
                </c:pt>
                <c:pt idx="18">
                  <c:v>17603</c:v>
                </c:pt>
                <c:pt idx="19">
                  <c:v>18296</c:v>
                </c:pt>
                <c:pt idx="20">
                  <c:v>19131</c:v>
                </c:pt>
                <c:pt idx="21">
                  <c:v>20460</c:v>
                </c:pt>
                <c:pt idx="22">
                  <c:v>22155</c:v>
                </c:pt>
                <c:pt idx="23">
                  <c:v>24297</c:v>
                </c:pt>
                <c:pt idx="24">
                  <c:v>26585</c:v>
                </c:pt>
                <c:pt idx="25">
                  <c:v>30130</c:v>
                </c:pt>
                <c:pt idx="26">
                  <c:v>32529</c:v>
                </c:pt>
                <c:pt idx="27">
                  <c:v>35623</c:v>
                </c:pt>
                <c:pt idx="28">
                  <c:v>38673</c:v>
                </c:pt>
                <c:pt idx="29">
                  <c:v>41058</c:v>
                </c:pt>
                <c:pt idx="30">
                  <c:v>41924</c:v>
                </c:pt>
                <c:pt idx="31">
                  <c:v>44191</c:v>
                </c:pt>
                <c:pt idx="32">
                  <c:v>44590</c:v>
                </c:pt>
                <c:pt idx="33">
                  <c:v>45421</c:v>
                </c:pt>
                <c:pt idx="34">
                  <c:v>43767</c:v>
                </c:pt>
                <c:pt idx="35">
                  <c:v>43548</c:v>
                </c:pt>
                <c:pt idx="36">
                  <c:v>43389</c:v>
                </c:pt>
                <c:pt idx="37">
                  <c:v>42466</c:v>
                </c:pt>
                <c:pt idx="38">
                  <c:v>40863</c:v>
                </c:pt>
                <c:pt idx="39">
                  <c:v>40272</c:v>
                </c:pt>
                <c:pt idx="40">
                  <c:v>38533</c:v>
                </c:pt>
                <c:pt idx="41">
                  <c:v>38394</c:v>
                </c:pt>
                <c:pt idx="42">
                  <c:v>37629</c:v>
                </c:pt>
                <c:pt idx="43">
                  <c:v>37084</c:v>
                </c:pt>
                <c:pt idx="44">
                  <c:v>36490</c:v>
                </c:pt>
                <c:pt idx="45">
                  <c:v>36359</c:v>
                </c:pt>
                <c:pt idx="46">
                  <c:v>35607</c:v>
                </c:pt>
                <c:pt idx="47">
                  <c:v>35291</c:v>
                </c:pt>
                <c:pt idx="48">
                  <c:v>34084</c:v>
                </c:pt>
                <c:pt idx="49">
                  <c:v>33896</c:v>
                </c:pt>
                <c:pt idx="50">
                  <c:v>31413</c:v>
                </c:pt>
                <c:pt idx="51">
                  <c:v>29640</c:v>
                </c:pt>
                <c:pt idx="52">
                  <c:v>27485</c:v>
                </c:pt>
                <c:pt idx="53">
                  <c:v>26534</c:v>
                </c:pt>
                <c:pt idx="54">
                  <c:v>24222</c:v>
                </c:pt>
                <c:pt idx="55">
                  <c:v>22285</c:v>
                </c:pt>
                <c:pt idx="56">
                  <c:v>20681</c:v>
                </c:pt>
                <c:pt idx="57">
                  <c:v>19601</c:v>
                </c:pt>
                <c:pt idx="58">
                  <c:v>18215</c:v>
                </c:pt>
                <c:pt idx="59">
                  <c:v>17011</c:v>
                </c:pt>
                <c:pt idx="60">
                  <c:v>15183</c:v>
                </c:pt>
                <c:pt idx="61">
                  <c:v>14362</c:v>
                </c:pt>
                <c:pt idx="62">
                  <c:v>13010</c:v>
                </c:pt>
                <c:pt idx="63">
                  <c:v>13249</c:v>
                </c:pt>
                <c:pt idx="64">
                  <c:v>12002</c:v>
                </c:pt>
                <c:pt idx="65">
                  <c:v>11520</c:v>
                </c:pt>
                <c:pt idx="66">
                  <c:v>10644</c:v>
                </c:pt>
                <c:pt idx="67">
                  <c:v>10166</c:v>
                </c:pt>
                <c:pt idx="68">
                  <c:v>8631</c:v>
                </c:pt>
                <c:pt idx="69">
                  <c:v>9187</c:v>
                </c:pt>
                <c:pt idx="70">
                  <c:v>8749</c:v>
                </c:pt>
                <c:pt idx="71">
                  <c:v>8645</c:v>
                </c:pt>
                <c:pt idx="72">
                  <c:v>8570</c:v>
                </c:pt>
                <c:pt idx="73">
                  <c:v>8861</c:v>
                </c:pt>
                <c:pt idx="74">
                  <c:v>8222</c:v>
                </c:pt>
                <c:pt idx="75">
                  <c:v>7488</c:v>
                </c:pt>
                <c:pt idx="76">
                  <c:v>6798</c:v>
                </c:pt>
                <c:pt idx="77">
                  <c:v>6060</c:v>
                </c:pt>
                <c:pt idx="78">
                  <c:v>5584</c:v>
                </c:pt>
                <c:pt idx="79">
                  <c:v>4918</c:v>
                </c:pt>
                <c:pt idx="80">
                  <c:v>4203</c:v>
                </c:pt>
                <c:pt idx="81">
                  <c:v>3652</c:v>
                </c:pt>
                <c:pt idx="82">
                  <c:v>3232</c:v>
                </c:pt>
                <c:pt idx="83">
                  <c:v>3042</c:v>
                </c:pt>
                <c:pt idx="84">
                  <c:v>2411</c:v>
                </c:pt>
                <c:pt idx="85">
                  <c:v>2108</c:v>
                </c:pt>
                <c:pt idx="86">
                  <c:v>1793</c:v>
                </c:pt>
                <c:pt idx="87">
                  <c:v>1459</c:v>
                </c:pt>
                <c:pt idx="88">
                  <c:v>1240</c:v>
                </c:pt>
                <c:pt idx="89">
                  <c:v>1038</c:v>
                </c:pt>
                <c:pt idx="90">
                  <c:v>886</c:v>
                </c:pt>
                <c:pt idx="91">
                  <c:v>633</c:v>
                </c:pt>
                <c:pt idx="92">
                  <c:v>501</c:v>
                </c:pt>
                <c:pt idx="93">
                  <c:v>405</c:v>
                </c:pt>
                <c:pt idx="94">
                  <c:v>238</c:v>
                </c:pt>
                <c:pt idx="95">
                  <c:v>142</c:v>
                </c:pt>
                <c:pt idx="96">
                  <c:v>104</c:v>
                </c:pt>
                <c:pt idx="97">
                  <c:v>78</c:v>
                </c:pt>
                <c:pt idx="98">
                  <c:v>64</c:v>
                </c:pt>
                <c:pt idx="99">
                  <c:v>66</c:v>
                </c:pt>
                <c:pt idx="100">
                  <c:v>34</c:v>
                </c:pt>
                <c:pt idx="101">
                  <c:v>22</c:v>
                </c:pt>
                <c:pt idx="102">
                  <c:v>13</c:v>
                </c:pt>
                <c:pt idx="103">
                  <c:v>7</c:v>
                </c:pt>
                <c:pt idx="104">
                  <c:v>3</c:v>
                </c:pt>
                <c:pt idx="105">
                  <c:v>6</c:v>
                </c:pt>
              </c:numCache>
            </c:numRef>
          </c:val>
        </c:ser>
        <c:dLbls>
          <c:showLegendKey val="0"/>
          <c:showVal val="0"/>
          <c:showCatName val="0"/>
          <c:showSerName val="0"/>
          <c:showPercent val="0"/>
          <c:showBubbleSize val="0"/>
        </c:dLbls>
        <c:gapWidth val="100"/>
        <c:axId val="116057936"/>
        <c:axId val="115951456"/>
      </c:barChart>
      <c:catAx>
        <c:axId val="116057936"/>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de-DE"/>
          </a:p>
        </c:txPr>
        <c:crossAx val="115951456"/>
        <c:crosses val="autoZero"/>
        <c:auto val="1"/>
        <c:lblAlgn val="ctr"/>
        <c:lblOffset val="100"/>
        <c:noMultiLvlLbl val="0"/>
      </c:catAx>
      <c:valAx>
        <c:axId val="115951456"/>
        <c:scaling>
          <c:orientation val="minMax"/>
        </c:scaling>
        <c:delete val="0"/>
        <c:axPos val="b"/>
        <c:majorGridlines>
          <c:spPr>
            <a:ln w="9525" cap="flat" cmpd="sng" algn="ctr">
              <a:solidFill>
                <a:schemeClr val="tx2">
                  <a:lumMod val="15000"/>
                  <a:lumOff val="85000"/>
                </a:schemeClr>
              </a:solidFill>
              <a:round/>
            </a:ln>
            <a:effectLst/>
          </c:spPr>
        </c:majorGridlines>
        <c:numFmt formatCode="#,##0_);\(#,##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de-DE"/>
          </a:p>
        </c:txPr>
        <c:crossAx val="1160579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30" b="0" i="0" u="none" strike="noStrike" kern="1200" spc="0" baseline="0">
                <a:solidFill>
                  <a:schemeClr val="tx1">
                    <a:lumMod val="65000"/>
                    <a:lumOff val="35000"/>
                  </a:schemeClr>
                </a:solidFill>
                <a:latin typeface="+mn-lt"/>
                <a:ea typeface="+mn-ea"/>
                <a:cs typeface="+mn-cs"/>
              </a:defRPr>
            </a:pPr>
            <a:r>
              <a:rPr lang="de-CH" sz="2130" b="1" dirty="0" smtClean="0">
                <a:solidFill>
                  <a:schemeClr val="tx2"/>
                </a:solidFill>
              </a:rPr>
              <a:t>AusländerInnen / </a:t>
            </a:r>
            <a:r>
              <a:rPr lang="de-CH" sz="2130" b="1" i="0" u="none" strike="noStrike" baseline="0" dirty="0" smtClean="0">
                <a:solidFill>
                  <a:schemeClr val="tx2"/>
                </a:solidFill>
                <a:effectLst/>
              </a:rPr>
              <a:t>SchweizerInnen </a:t>
            </a:r>
            <a:r>
              <a:rPr lang="de-CH" sz="2130" b="1" dirty="0" smtClean="0">
                <a:solidFill>
                  <a:schemeClr val="tx2"/>
                </a:solidFill>
              </a:rPr>
              <a:t> </a:t>
            </a:r>
            <a:endParaRPr lang="de-CH" sz="2130" b="1" dirty="0">
              <a:solidFill>
                <a:schemeClr val="tx2"/>
              </a:solidFill>
            </a:endParaRPr>
          </a:p>
        </c:rich>
      </c:tx>
      <c:overlay val="0"/>
      <c:spPr>
        <a:noFill/>
        <a:ln>
          <a:noFill/>
        </a:ln>
        <a:effectLst/>
      </c:spPr>
      <c:txPr>
        <a:bodyPr rot="0" spcFirstLastPara="1" vertOverflow="ellipsis" vert="horz" wrap="square" anchor="ctr" anchorCtr="1"/>
        <a:lstStyle/>
        <a:p>
          <a:pPr>
            <a:defRPr sz="213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bar"/>
        <c:grouping val="clustered"/>
        <c:varyColors val="0"/>
        <c:ser>
          <c:idx val="0"/>
          <c:order val="0"/>
          <c:spPr>
            <a:solidFill>
              <a:schemeClr val="accent1"/>
            </a:solidFill>
            <a:ln>
              <a:noFill/>
            </a:ln>
            <a:effectLst/>
          </c:spPr>
          <c:invertIfNegative val="0"/>
          <c:cat>
            <c:numRef>
              <c:f>Tabelle3!$B$4:$B$109</c:f>
              <c:numCache>
                <c:formatCode>General</c:formatCode>
                <c:ptCount val="106"/>
                <c:pt idx="0">
                  <c:v>2013</c:v>
                </c:pt>
                <c:pt idx="1">
                  <c:v>2012</c:v>
                </c:pt>
                <c:pt idx="2">
                  <c:v>2011</c:v>
                </c:pt>
                <c:pt idx="3">
                  <c:v>2010</c:v>
                </c:pt>
                <c:pt idx="4">
                  <c:v>2009</c:v>
                </c:pt>
                <c:pt idx="5">
                  <c:v>2008</c:v>
                </c:pt>
                <c:pt idx="6">
                  <c:v>2007</c:v>
                </c:pt>
                <c:pt idx="7">
                  <c:v>2006</c:v>
                </c:pt>
                <c:pt idx="8">
                  <c:v>2005</c:v>
                </c:pt>
                <c:pt idx="9">
                  <c:v>2004</c:v>
                </c:pt>
                <c:pt idx="10">
                  <c:v>2003</c:v>
                </c:pt>
                <c:pt idx="11">
                  <c:v>2002</c:v>
                </c:pt>
                <c:pt idx="12">
                  <c:v>2001</c:v>
                </c:pt>
                <c:pt idx="13">
                  <c:v>2000</c:v>
                </c:pt>
                <c:pt idx="14">
                  <c:v>1999</c:v>
                </c:pt>
                <c:pt idx="15">
                  <c:v>1998</c:v>
                </c:pt>
                <c:pt idx="16">
                  <c:v>1997</c:v>
                </c:pt>
                <c:pt idx="17">
                  <c:v>1996</c:v>
                </c:pt>
                <c:pt idx="18">
                  <c:v>1995</c:v>
                </c:pt>
                <c:pt idx="19">
                  <c:v>1994</c:v>
                </c:pt>
                <c:pt idx="20">
                  <c:v>1993</c:v>
                </c:pt>
                <c:pt idx="21">
                  <c:v>1992</c:v>
                </c:pt>
                <c:pt idx="22">
                  <c:v>1991</c:v>
                </c:pt>
                <c:pt idx="23">
                  <c:v>1990</c:v>
                </c:pt>
                <c:pt idx="24">
                  <c:v>1989</c:v>
                </c:pt>
                <c:pt idx="25">
                  <c:v>1988</c:v>
                </c:pt>
                <c:pt idx="26">
                  <c:v>1987</c:v>
                </c:pt>
                <c:pt idx="27">
                  <c:v>1986</c:v>
                </c:pt>
                <c:pt idx="28">
                  <c:v>1985</c:v>
                </c:pt>
                <c:pt idx="29">
                  <c:v>1984</c:v>
                </c:pt>
                <c:pt idx="30">
                  <c:v>1983</c:v>
                </c:pt>
                <c:pt idx="31">
                  <c:v>1982</c:v>
                </c:pt>
                <c:pt idx="32">
                  <c:v>1981</c:v>
                </c:pt>
                <c:pt idx="33">
                  <c:v>1980</c:v>
                </c:pt>
                <c:pt idx="34">
                  <c:v>1979</c:v>
                </c:pt>
                <c:pt idx="35">
                  <c:v>1978</c:v>
                </c:pt>
                <c:pt idx="36">
                  <c:v>1977</c:v>
                </c:pt>
                <c:pt idx="37">
                  <c:v>1976</c:v>
                </c:pt>
                <c:pt idx="38">
                  <c:v>1975</c:v>
                </c:pt>
                <c:pt idx="39">
                  <c:v>1974</c:v>
                </c:pt>
                <c:pt idx="40">
                  <c:v>1973</c:v>
                </c:pt>
                <c:pt idx="41">
                  <c:v>1972</c:v>
                </c:pt>
                <c:pt idx="42">
                  <c:v>1971</c:v>
                </c:pt>
                <c:pt idx="43">
                  <c:v>1970</c:v>
                </c:pt>
                <c:pt idx="44">
                  <c:v>1969</c:v>
                </c:pt>
                <c:pt idx="45">
                  <c:v>1968</c:v>
                </c:pt>
                <c:pt idx="46">
                  <c:v>1967</c:v>
                </c:pt>
                <c:pt idx="47">
                  <c:v>1966</c:v>
                </c:pt>
                <c:pt idx="48">
                  <c:v>1965</c:v>
                </c:pt>
                <c:pt idx="49">
                  <c:v>1964</c:v>
                </c:pt>
                <c:pt idx="50">
                  <c:v>1963</c:v>
                </c:pt>
                <c:pt idx="51">
                  <c:v>1962</c:v>
                </c:pt>
                <c:pt idx="52">
                  <c:v>1961</c:v>
                </c:pt>
                <c:pt idx="53">
                  <c:v>1960</c:v>
                </c:pt>
                <c:pt idx="54">
                  <c:v>1959</c:v>
                </c:pt>
                <c:pt idx="55">
                  <c:v>1958</c:v>
                </c:pt>
                <c:pt idx="56">
                  <c:v>1957</c:v>
                </c:pt>
                <c:pt idx="57">
                  <c:v>1956</c:v>
                </c:pt>
                <c:pt idx="58">
                  <c:v>1955</c:v>
                </c:pt>
                <c:pt idx="59">
                  <c:v>1954</c:v>
                </c:pt>
                <c:pt idx="60">
                  <c:v>1953</c:v>
                </c:pt>
                <c:pt idx="61">
                  <c:v>1952</c:v>
                </c:pt>
                <c:pt idx="62">
                  <c:v>1951</c:v>
                </c:pt>
                <c:pt idx="63">
                  <c:v>1950</c:v>
                </c:pt>
                <c:pt idx="64">
                  <c:v>1949</c:v>
                </c:pt>
                <c:pt idx="65">
                  <c:v>1948</c:v>
                </c:pt>
                <c:pt idx="66">
                  <c:v>1947</c:v>
                </c:pt>
                <c:pt idx="67">
                  <c:v>1946</c:v>
                </c:pt>
                <c:pt idx="68">
                  <c:v>1945</c:v>
                </c:pt>
                <c:pt idx="69">
                  <c:v>1944</c:v>
                </c:pt>
                <c:pt idx="70">
                  <c:v>1943</c:v>
                </c:pt>
                <c:pt idx="71">
                  <c:v>1942</c:v>
                </c:pt>
                <c:pt idx="72">
                  <c:v>1941</c:v>
                </c:pt>
                <c:pt idx="73">
                  <c:v>1940</c:v>
                </c:pt>
                <c:pt idx="74">
                  <c:v>1939</c:v>
                </c:pt>
                <c:pt idx="75">
                  <c:v>1938</c:v>
                </c:pt>
                <c:pt idx="76">
                  <c:v>1937</c:v>
                </c:pt>
                <c:pt idx="77">
                  <c:v>1936</c:v>
                </c:pt>
                <c:pt idx="78">
                  <c:v>1935</c:v>
                </c:pt>
                <c:pt idx="79">
                  <c:v>1934</c:v>
                </c:pt>
                <c:pt idx="80">
                  <c:v>1933</c:v>
                </c:pt>
                <c:pt idx="81">
                  <c:v>1932</c:v>
                </c:pt>
                <c:pt idx="82">
                  <c:v>1931</c:v>
                </c:pt>
                <c:pt idx="83">
                  <c:v>1930</c:v>
                </c:pt>
                <c:pt idx="84">
                  <c:v>1929</c:v>
                </c:pt>
                <c:pt idx="85">
                  <c:v>1928</c:v>
                </c:pt>
                <c:pt idx="86">
                  <c:v>1927</c:v>
                </c:pt>
                <c:pt idx="87">
                  <c:v>1926</c:v>
                </c:pt>
                <c:pt idx="88">
                  <c:v>1925</c:v>
                </c:pt>
                <c:pt idx="89">
                  <c:v>1924</c:v>
                </c:pt>
                <c:pt idx="90">
                  <c:v>1923</c:v>
                </c:pt>
                <c:pt idx="91">
                  <c:v>1922</c:v>
                </c:pt>
                <c:pt idx="92">
                  <c:v>1921</c:v>
                </c:pt>
                <c:pt idx="93">
                  <c:v>1920</c:v>
                </c:pt>
                <c:pt idx="94">
                  <c:v>1919</c:v>
                </c:pt>
                <c:pt idx="95">
                  <c:v>1918</c:v>
                </c:pt>
                <c:pt idx="96">
                  <c:v>1917</c:v>
                </c:pt>
                <c:pt idx="97">
                  <c:v>1916</c:v>
                </c:pt>
                <c:pt idx="98">
                  <c:v>1915</c:v>
                </c:pt>
                <c:pt idx="99">
                  <c:v>1914</c:v>
                </c:pt>
                <c:pt idx="100">
                  <c:v>1913</c:v>
                </c:pt>
                <c:pt idx="101">
                  <c:v>1912</c:v>
                </c:pt>
                <c:pt idx="102">
                  <c:v>1911</c:v>
                </c:pt>
                <c:pt idx="103">
                  <c:v>1910</c:v>
                </c:pt>
                <c:pt idx="104">
                  <c:v>1909</c:v>
                </c:pt>
                <c:pt idx="105">
                  <c:v>1908</c:v>
                </c:pt>
              </c:numCache>
            </c:numRef>
          </c:cat>
          <c:val>
            <c:numRef>
              <c:f>Tabelle3!$C$4:$C$109</c:f>
              <c:numCache>
                <c:formatCode>#,##0_);\(#,##0\)</c:formatCode>
                <c:ptCount val="106"/>
                <c:pt idx="0">
                  <c:v>59624</c:v>
                </c:pt>
                <c:pt idx="1">
                  <c:v>60459</c:v>
                </c:pt>
                <c:pt idx="2">
                  <c:v>60163</c:v>
                </c:pt>
                <c:pt idx="3">
                  <c:v>61092</c:v>
                </c:pt>
                <c:pt idx="4">
                  <c:v>60224</c:v>
                </c:pt>
                <c:pt idx="5">
                  <c:v>59967</c:v>
                </c:pt>
                <c:pt idx="6">
                  <c:v>58885</c:v>
                </c:pt>
                <c:pt idx="7">
                  <c:v>58796</c:v>
                </c:pt>
                <c:pt idx="8">
                  <c:v>58362</c:v>
                </c:pt>
                <c:pt idx="9">
                  <c:v>58586</c:v>
                </c:pt>
                <c:pt idx="10">
                  <c:v>57895</c:v>
                </c:pt>
                <c:pt idx="11">
                  <c:v>59342</c:v>
                </c:pt>
                <c:pt idx="12">
                  <c:v>60427</c:v>
                </c:pt>
                <c:pt idx="13">
                  <c:v>64729</c:v>
                </c:pt>
                <c:pt idx="14">
                  <c:v>65163</c:v>
                </c:pt>
                <c:pt idx="15">
                  <c:v>67102</c:v>
                </c:pt>
                <c:pt idx="16">
                  <c:v>68935</c:v>
                </c:pt>
                <c:pt idx="17">
                  <c:v>71760</c:v>
                </c:pt>
                <c:pt idx="18">
                  <c:v>71862</c:v>
                </c:pt>
                <c:pt idx="19">
                  <c:v>73446</c:v>
                </c:pt>
                <c:pt idx="20">
                  <c:v>74877</c:v>
                </c:pt>
                <c:pt idx="21">
                  <c:v>77958</c:v>
                </c:pt>
                <c:pt idx="22">
                  <c:v>78487</c:v>
                </c:pt>
                <c:pt idx="23">
                  <c:v>78204</c:v>
                </c:pt>
                <c:pt idx="24">
                  <c:v>76807</c:v>
                </c:pt>
                <c:pt idx="25">
                  <c:v>76418</c:v>
                </c:pt>
                <c:pt idx="26">
                  <c:v>72995</c:v>
                </c:pt>
                <c:pt idx="27">
                  <c:v>73193</c:v>
                </c:pt>
                <c:pt idx="28">
                  <c:v>71361</c:v>
                </c:pt>
                <c:pt idx="29">
                  <c:v>71227</c:v>
                </c:pt>
                <c:pt idx="30">
                  <c:v>70118</c:v>
                </c:pt>
                <c:pt idx="31">
                  <c:v>70901</c:v>
                </c:pt>
                <c:pt idx="32">
                  <c:v>70351</c:v>
                </c:pt>
                <c:pt idx="33">
                  <c:v>70439</c:v>
                </c:pt>
                <c:pt idx="34">
                  <c:v>69032</c:v>
                </c:pt>
                <c:pt idx="35">
                  <c:v>68155</c:v>
                </c:pt>
                <c:pt idx="36">
                  <c:v>68575</c:v>
                </c:pt>
                <c:pt idx="37">
                  <c:v>68946</c:v>
                </c:pt>
                <c:pt idx="38">
                  <c:v>69978</c:v>
                </c:pt>
                <c:pt idx="39">
                  <c:v>73379</c:v>
                </c:pt>
                <c:pt idx="40">
                  <c:v>75825</c:v>
                </c:pt>
                <c:pt idx="41">
                  <c:v>79427</c:v>
                </c:pt>
                <c:pt idx="42">
                  <c:v>84357</c:v>
                </c:pt>
                <c:pt idx="43">
                  <c:v>86807</c:v>
                </c:pt>
                <c:pt idx="44">
                  <c:v>90765</c:v>
                </c:pt>
                <c:pt idx="45">
                  <c:v>93896</c:v>
                </c:pt>
                <c:pt idx="46">
                  <c:v>96025</c:v>
                </c:pt>
                <c:pt idx="47">
                  <c:v>99154</c:v>
                </c:pt>
                <c:pt idx="48">
                  <c:v>100853</c:v>
                </c:pt>
                <c:pt idx="49">
                  <c:v>103089</c:v>
                </c:pt>
                <c:pt idx="50">
                  <c:v>101642</c:v>
                </c:pt>
                <c:pt idx="51">
                  <c:v>98322</c:v>
                </c:pt>
                <c:pt idx="52">
                  <c:v>96170</c:v>
                </c:pt>
                <c:pt idx="53">
                  <c:v>93759</c:v>
                </c:pt>
                <c:pt idx="54">
                  <c:v>92286</c:v>
                </c:pt>
                <c:pt idx="55">
                  <c:v>89806</c:v>
                </c:pt>
                <c:pt idx="56">
                  <c:v>88696</c:v>
                </c:pt>
                <c:pt idx="57">
                  <c:v>86286</c:v>
                </c:pt>
                <c:pt idx="58">
                  <c:v>83276</c:v>
                </c:pt>
                <c:pt idx="59">
                  <c:v>81291</c:v>
                </c:pt>
                <c:pt idx="60">
                  <c:v>79504</c:v>
                </c:pt>
                <c:pt idx="61">
                  <c:v>79237</c:v>
                </c:pt>
                <c:pt idx="62">
                  <c:v>76573</c:v>
                </c:pt>
                <c:pt idx="63">
                  <c:v>78277</c:v>
                </c:pt>
                <c:pt idx="64">
                  <c:v>77317</c:v>
                </c:pt>
                <c:pt idx="65">
                  <c:v>78041</c:v>
                </c:pt>
                <c:pt idx="66">
                  <c:v>76925</c:v>
                </c:pt>
                <c:pt idx="67">
                  <c:v>76690</c:v>
                </c:pt>
                <c:pt idx="68">
                  <c:v>73906</c:v>
                </c:pt>
                <c:pt idx="69">
                  <c:v>71716</c:v>
                </c:pt>
                <c:pt idx="70">
                  <c:v>68703</c:v>
                </c:pt>
                <c:pt idx="71">
                  <c:v>64754</c:v>
                </c:pt>
                <c:pt idx="72">
                  <c:v>59570</c:v>
                </c:pt>
                <c:pt idx="73">
                  <c:v>53274</c:v>
                </c:pt>
                <c:pt idx="74">
                  <c:v>51724</c:v>
                </c:pt>
                <c:pt idx="75">
                  <c:v>49844</c:v>
                </c:pt>
                <c:pt idx="76">
                  <c:v>47428</c:v>
                </c:pt>
                <c:pt idx="77">
                  <c:v>47187</c:v>
                </c:pt>
                <c:pt idx="78">
                  <c:v>45991</c:v>
                </c:pt>
                <c:pt idx="79">
                  <c:v>44230</c:v>
                </c:pt>
                <c:pt idx="80">
                  <c:v>41744</c:v>
                </c:pt>
                <c:pt idx="81">
                  <c:v>40247</c:v>
                </c:pt>
                <c:pt idx="82">
                  <c:v>37638</c:v>
                </c:pt>
                <c:pt idx="83">
                  <c:v>35746</c:v>
                </c:pt>
                <c:pt idx="84">
                  <c:v>32638</c:v>
                </c:pt>
                <c:pt idx="85">
                  <c:v>29685</c:v>
                </c:pt>
                <c:pt idx="86">
                  <c:v>26365</c:v>
                </c:pt>
                <c:pt idx="87">
                  <c:v>24164</c:v>
                </c:pt>
                <c:pt idx="88">
                  <c:v>21254</c:v>
                </c:pt>
                <c:pt idx="89">
                  <c:v>18233</c:v>
                </c:pt>
                <c:pt idx="90">
                  <c:v>15317</c:v>
                </c:pt>
                <c:pt idx="91">
                  <c:v>12602</c:v>
                </c:pt>
                <c:pt idx="92">
                  <c:v>10579</c:v>
                </c:pt>
                <c:pt idx="93">
                  <c:v>7848</c:v>
                </c:pt>
                <c:pt idx="94">
                  <c:v>5201</c:v>
                </c:pt>
                <c:pt idx="95">
                  <c:v>3736</c:v>
                </c:pt>
                <c:pt idx="96">
                  <c:v>2740</c:v>
                </c:pt>
                <c:pt idx="97">
                  <c:v>1962</c:v>
                </c:pt>
                <c:pt idx="98">
                  <c:v>1284</c:v>
                </c:pt>
                <c:pt idx="99">
                  <c:v>948</c:v>
                </c:pt>
                <c:pt idx="100">
                  <c:v>615</c:v>
                </c:pt>
                <c:pt idx="101">
                  <c:v>352</c:v>
                </c:pt>
                <c:pt idx="102">
                  <c:v>204</c:v>
                </c:pt>
                <c:pt idx="103">
                  <c:v>129</c:v>
                </c:pt>
                <c:pt idx="104">
                  <c:v>52</c:v>
                </c:pt>
                <c:pt idx="105">
                  <c:v>58</c:v>
                </c:pt>
              </c:numCache>
            </c:numRef>
          </c:val>
        </c:ser>
        <c:ser>
          <c:idx val="1"/>
          <c:order val="1"/>
          <c:spPr>
            <a:solidFill>
              <a:schemeClr val="accent2"/>
            </a:solidFill>
            <a:ln>
              <a:noFill/>
            </a:ln>
            <a:effectLst/>
          </c:spPr>
          <c:invertIfNegative val="0"/>
          <c:cat>
            <c:numRef>
              <c:f>Tabelle3!$B$4:$B$109</c:f>
              <c:numCache>
                <c:formatCode>General</c:formatCode>
                <c:ptCount val="106"/>
                <c:pt idx="0">
                  <c:v>2013</c:v>
                </c:pt>
                <c:pt idx="1">
                  <c:v>2012</c:v>
                </c:pt>
                <c:pt idx="2">
                  <c:v>2011</c:v>
                </c:pt>
                <c:pt idx="3">
                  <c:v>2010</c:v>
                </c:pt>
                <c:pt idx="4">
                  <c:v>2009</c:v>
                </c:pt>
                <c:pt idx="5">
                  <c:v>2008</c:v>
                </c:pt>
                <c:pt idx="6">
                  <c:v>2007</c:v>
                </c:pt>
                <c:pt idx="7">
                  <c:v>2006</c:v>
                </c:pt>
                <c:pt idx="8">
                  <c:v>2005</c:v>
                </c:pt>
                <c:pt idx="9">
                  <c:v>2004</c:v>
                </c:pt>
                <c:pt idx="10">
                  <c:v>2003</c:v>
                </c:pt>
                <c:pt idx="11">
                  <c:v>2002</c:v>
                </c:pt>
                <c:pt idx="12">
                  <c:v>2001</c:v>
                </c:pt>
                <c:pt idx="13">
                  <c:v>2000</c:v>
                </c:pt>
                <c:pt idx="14">
                  <c:v>1999</c:v>
                </c:pt>
                <c:pt idx="15">
                  <c:v>1998</c:v>
                </c:pt>
                <c:pt idx="16">
                  <c:v>1997</c:v>
                </c:pt>
                <c:pt idx="17">
                  <c:v>1996</c:v>
                </c:pt>
                <c:pt idx="18">
                  <c:v>1995</c:v>
                </c:pt>
                <c:pt idx="19">
                  <c:v>1994</c:v>
                </c:pt>
                <c:pt idx="20">
                  <c:v>1993</c:v>
                </c:pt>
                <c:pt idx="21">
                  <c:v>1992</c:v>
                </c:pt>
                <c:pt idx="22">
                  <c:v>1991</c:v>
                </c:pt>
                <c:pt idx="23">
                  <c:v>1990</c:v>
                </c:pt>
                <c:pt idx="24">
                  <c:v>1989</c:v>
                </c:pt>
                <c:pt idx="25">
                  <c:v>1988</c:v>
                </c:pt>
                <c:pt idx="26">
                  <c:v>1987</c:v>
                </c:pt>
                <c:pt idx="27">
                  <c:v>1986</c:v>
                </c:pt>
                <c:pt idx="28">
                  <c:v>1985</c:v>
                </c:pt>
                <c:pt idx="29">
                  <c:v>1984</c:v>
                </c:pt>
                <c:pt idx="30">
                  <c:v>1983</c:v>
                </c:pt>
                <c:pt idx="31">
                  <c:v>1982</c:v>
                </c:pt>
                <c:pt idx="32">
                  <c:v>1981</c:v>
                </c:pt>
                <c:pt idx="33">
                  <c:v>1980</c:v>
                </c:pt>
                <c:pt idx="34">
                  <c:v>1979</c:v>
                </c:pt>
                <c:pt idx="35">
                  <c:v>1978</c:v>
                </c:pt>
                <c:pt idx="36">
                  <c:v>1977</c:v>
                </c:pt>
                <c:pt idx="37">
                  <c:v>1976</c:v>
                </c:pt>
                <c:pt idx="38">
                  <c:v>1975</c:v>
                </c:pt>
                <c:pt idx="39">
                  <c:v>1974</c:v>
                </c:pt>
                <c:pt idx="40">
                  <c:v>1973</c:v>
                </c:pt>
                <c:pt idx="41">
                  <c:v>1972</c:v>
                </c:pt>
                <c:pt idx="42">
                  <c:v>1971</c:v>
                </c:pt>
                <c:pt idx="43">
                  <c:v>1970</c:v>
                </c:pt>
                <c:pt idx="44">
                  <c:v>1969</c:v>
                </c:pt>
                <c:pt idx="45">
                  <c:v>1968</c:v>
                </c:pt>
                <c:pt idx="46">
                  <c:v>1967</c:v>
                </c:pt>
                <c:pt idx="47">
                  <c:v>1966</c:v>
                </c:pt>
                <c:pt idx="48">
                  <c:v>1965</c:v>
                </c:pt>
                <c:pt idx="49">
                  <c:v>1964</c:v>
                </c:pt>
                <c:pt idx="50">
                  <c:v>1963</c:v>
                </c:pt>
                <c:pt idx="51">
                  <c:v>1962</c:v>
                </c:pt>
                <c:pt idx="52">
                  <c:v>1961</c:v>
                </c:pt>
                <c:pt idx="53">
                  <c:v>1960</c:v>
                </c:pt>
                <c:pt idx="54">
                  <c:v>1959</c:v>
                </c:pt>
                <c:pt idx="55">
                  <c:v>1958</c:v>
                </c:pt>
                <c:pt idx="56">
                  <c:v>1957</c:v>
                </c:pt>
                <c:pt idx="57">
                  <c:v>1956</c:v>
                </c:pt>
                <c:pt idx="58">
                  <c:v>1955</c:v>
                </c:pt>
                <c:pt idx="59">
                  <c:v>1954</c:v>
                </c:pt>
                <c:pt idx="60">
                  <c:v>1953</c:v>
                </c:pt>
                <c:pt idx="61">
                  <c:v>1952</c:v>
                </c:pt>
                <c:pt idx="62">
                  <c:v>1951</c:v>
                </c:pt>
                <c:pt idx="63">
                  <c:v>1950</c:v>
                </c:pt>
                <c:pt idx="64">
                  <c:v>1949</c:v>
                </c:pt>
                <c:pt idx="65">
                  <c:v>1948</c:v>
                </c:pt>
                <c:pt idx="66">
                  <c:v>1947</c:v>
                </c:pt>
                <c:pt idx="67">
                  <c:v>1946</c:v>
                </c:pt>
                <c:pt idx="68">
                  <c:v>1945</c:v>
                </c:pt>
                <c:pt idx="69">
                  <c:v>1944</c:v>
                </c:pt>
                <c:pt idx="70">
                  <c:v>1943</c:v>
                </c:pt>
                <c:pt idx="71">
                  <c:v>1942</c:v>
                </c:pt>
                <c:pt idx="72">
                  <c:v>1941</c:v>
                </c:pt>
                <c:pt idx="73">
                  <c:v>1940</c:v>
                </c:pt>
                <c:pt idx="74">
                  <c:v>1939</c:v>
                </c:pt>
                <c:pt idx="75">
                  <c:v>1938</c:v>
                </c:pt>
                <c:pt idx="76">
                  <c:v>1937</c:v>
                </c:pt>
                <c:pt idx="77">
                  <c:v>1936</c:v>
                </c:pt>
                <c:pt idx="78">
                  <c:v>1935</c:v>
                </c:pt>
                <c:pt idx="79">
                  <c:v>1934</c:v>
                </c:pt>
                <c:pt idx="80">
                  <c:v>1933</c:v>
                </c:pt>
                <c:pt idx="81">
                  <c:v>1932</c:v>
                </c:pt>
                <c:pt idx="82">
                  <c:v>1931</c:v>
                </c:pt>
                <c:pt idx="83">
                  <c:v>1930</c:v>
                </c:pt>
                <c:pt idx="84">
                  <c:v>1929</c:v>
                </c:pt>
                <c:pt idx="85">
                  <c:v>1928</c:v>
                </c:pt>
                <c:pt idx="86">
                  <c:v>1927</c:v>
                </c:pt>
                <c:pt idx="87">
                  <c:v>1926</c:v>
                </c:pt>
                <c:pt idx="88">
                  <c:v>1925</c:v>
                </c:pt>
                <c:pt idx="89">
                  <c:v>1924</c:v>
                </c:pt>
                <c:pt idx="90">
                  <c:v>1923</c:v>
                </c:pt>
                <c:pt idx="91">
                  <c:v>1922</c:v>
                </c:pt>
                <c:pt idx="92">
                  <c:v>1921</c:v>
                </c:pt>
                <c:pt idx="93">
                  <c:v>1920</c:v>
                </c:pt>
                <c:pt idx="94">
                  <c:v>1919</c:v>
                </c:pt>
                <c:pt idx="95">
                  <c:v>1918</c:v>
                </c:pt>
                <c:pt idx="96">
                  <c:v>1917</c:v>
                </c:pt>
                <c:pt idx="97">
                  <c:v>1916</c:v>
                </c:pt>
                <c:pt idx="98">
                  <c:v>1915</c:v>
                </c:pt>
                <c:pt idx="99">
                  <c:v>1914</c:v>
                </c:pt>
                <c:pt idx="100">
                  <c:v>1913</c:v>
                </c:pt>
                <c:pt idx="101">
                  <c:v>1912</c:v>
                </c:pt>
                <c:pt idx="102">
                  <c:v>1911</c:v>
                </c:pt>
                <c:pt idx="103">
                  <c:v>1910</c:v>
                </c:pt>
                <c:pt idx="104">
                  <c:v>1909</c:v>
                </c:pt>
                <c:pt idx="105">
                  <c:v>1908</c:v>
                </c:pt>
              </c:numCache>
            </c:numRef>
          </c:cat>
          <c:val>
            <c:numRef>
              <c:f>Tabelle3!$D$4:$D$109</c:f>
              <c:numCache>
                <c:formatCode>#,##0_);\(#,##0\)</c:formatCode>
                <c:ptCount val="106"/>
                <c:pt idx="0">
                  <c:v>21785</c:v>
                </c:pt>
                <c:pt idx="1">
                  <c:v>22391</c:v>
                </c:pt>
                <c:pt idx="2">
                  <c:v>22074</c:v>
                </c:pt>
                <c:pt idx="3">
                  <c:v>22249</c:v>
                </c:pt>
                <c:pt idx="4">
                  <c:v>21549</c:v>
                </c:pt>
                <c:pt idx="5">
                  <c:v>21204</c:v>
                </c:pt>
                <c:pt idx="6">
                  <c:v>20895</c:v>
                </c:pt>
                <c:pt idx="7">
                  <c:v>20188</c:v>
                </c:pt>
                <c:pt idx="8">
                  <c:v>20539</c:v>
                </c:pt>
                <c:pt idx="9">
                  <c:v>20319</c:v>
                </c:pt>
                <c:pt idx="10">
                  <c:v>19767</c:v>
                </c:pt>
                <c:pt idx="11">
                  <c:v>19361</c:v>
                </c:pt>
                <c:pt idx="12">
                  <c:v>18650</c:v>
                </c:pt>
                <c:pt idx="13">
                  <c:v>19235</c:v>
                </c:pt>
                <c:pt idx="14">
                  <c:v>18357</c:v>
                </c:pt>
                <c:pt idx="15">
                  <c:v>17773</c:v>
                </c:pt>
                <c:pt idx="16">
                  <c:v>17417</c:v>
                </c:pt>
                <c:pt idx="17">
                  <c:v>17040</c:v>
                </c:pt>
                <c:pt idx="18">
                  <c:v>17603</c:v>
                </c:pt>
                <c:pt idx="19">
                  <c:v>18296</c:v>
                </c:pt>
                <c:pt idx="20">
                  <c:v>19131</c:v>
                </c:pt>
                <c:pt idx="21">
                  <c:v>20460</c:v>
                </c:pt>
                <c:pt idx="22">
                  <c:v>22155</c:v>
                </c:pt>
                <c:pt idx="23">
                  <c:v>24297</c:v>
                </c:pt>
                <c:pt idx="24">
                  <c:v>26585</c:v>
                </c:pt>
                <c:pt idx="25">
                  <c:v>30130</c:v>
                </c:pt>
                <c:pt idx="26">
                  <c:v>32529</c:v>
                </c:pt>
                <c:pt idx="27">
                  <c:v>35623</c:v>
                </c:pt>
                <c:pt idx="28">
                  <c:v>38673</c:v>
                </c:pt>
                <c:pt idx="29">
                  <c:v>41058</c:v>
                </c:pt>
                <c:pt idx="30">
                  <c:v>41924</c:v>
                </c:pt>
                <c:pt idx="31">
                  <c:v>44191</c:v>
                </c:pt>
                <c:pt idx="32">
                  <c:v>44590</c:v>
                </c:pt>
                <c:pt idx="33">
                  <c:v>45421</c:v>
                </c:pt>
                <c:pt idx="34">
                  <c:v>43767</c:v>
                </c:pt>
                <c:pt idx="35">
                  <c:v>43548</c:v>
                </c:pt>
                <c:pt idx="36">
                  <c:v>43389</c:v>
                </c:pt>
                <c:pt idx="37">
                  <c:v>42466</c:v>
                </c:pt>
                <c:pt idx="38">
                  <c:v>40863</c:v>
                </c:pt>
                <c:pt idx="39">
                  <c:v>40272</c:v>
                </c:pt>
                <c:pt idx="40">
                  <c:v>38533</c:v>
                </c:pt>
                <c:pt idx="41">
                  <c:v>38394</c:v>
                </c:pt>
                <c:pt idx="42">
                  <c:v>37629</c:v>
                </c:pt>
                <c:pt idx="43">
                  <c:v>37084</c:v>
                </c:pt>
                <c:pt idx="44">
                  <c:v>36490</c:v>
                </c:pt>
                <c:pt idx="45">
                  <c:v>36359</c:v>
                </c:pt>
                <c:pt idx="46">
                  <c:v>35607</c:v>
                </c:pt>
                <c:pt idx="47">
                  <c:v>35291</c:v>
                </c:pt>
                <c:pt idx="48">
                  <c:v>34084</c:v>
                </c:pt>
                <c:pt idx="49">
                  <c:v>33896</c:v>
                </c:pt>
                <c:pt idx="50">
                  <c:v>31413</c:v>
                </c:pt>
                <c:pt idx="51">
                  <c:v>29640</c:v>
                </c:pt>
                <c:pt idx="52">
                  <c:v>27485</c:v>
                </c:pt>
                <c:pt idx="53">
                  <c:v>26534</c:v>
                </c:pt>
                <c:pt idx="54">
                  <c:v>24222</c:v>
                </c:pt>
                <c:pt idx="55">
                  <c:v>22285</c:v>
                </c:pt>
                <c:pt idx="56">
                  <c:v>20681</c:v>
                </c:pt>
                <c:pt idx="57">
                  <c:v>19601</c:v>
                </c:pt>
                <c:pt idx="58">
                  <c:v>18215</c:v>
                </c:pt>
                <c:pt idx="59">
                  <c:v>17011</c:v>
                </c:pt>
                <c:pt idx="60">
                  <c:v>15183</c:v>
                </c:pt>
                <c:pt idx="61">
                  <c:v>14362</c:v>
                </c:pt>
                <c:pt idx="62">
                  <c:v>13010</c:v>
                </c:pt>
                <c:pt idx="63">
                  <c:v>13249</c:v>
                </c:pt>
                <c:pt idx="64">
                  <c:v>12002</c:v>
                </c:pt>
                <c:pt idx="65">
                  <c:v>11520</c:v>
                </c:pt>
                <c:pt idx="66">
                  <c:v>10644</c:v>
                </c:pt>
                <c:pt idx="67">
                  <c:v>10166</c:v>
                </c:pt>
                <c:pt idx="68">
                  <c:v>8631</c:v>
                </c:pt>
                <c:pt idx="69">
                  <c:v>9187</c:v>
                </c:pt>
                <c:pt idx="70">
                  <c:v>8749</c:v>
                </c:pt>
                <c:pt idx="71">
                  <c:v>8645</c:v>
                </c:pt>
                <c:pt idx="72">
                  <c:v>8570</c:v>
                </c:pt>
                <c:pt idx="73">
                  <c:v>8861</c:v>
                </c:pt>
                <c:pt idx="74">
                  <c:v>8222</c:v>
                </c:pt>
                <c:pt idx="75">
                  <c:v>7488</c:v>
                </c:pt>
                <c:pt idx="76">
                  <c:v>6798</c:v>
                </c:pt>
                <c:pt idx="77">
                  <c:v>6060</c:v>
                </c:pt>
                <c:pt idx="78">
                  <c:v>5584</c:v>
                </c:pt>
                <c:pt idx="79">
                  <c:v>4918</c:v>
                </c:pt>
                <c:pt idx="80">
                  <c:v>4203</c:v>
                </c:pt>
                <c:pt idx="81">
                  <c:v>3652</c:v>
                </c:pt>
                <c:pt idx="82">
                  <c:v>3232</c:v>
                </c:pt>
                <c:pt idx="83">
                  <c:v>3042</c:v>
                </c:pt>
                <c:pt idx="84">
                  <c:v>2411</c:v>
                </c:pt>
                <c:pt idx="85">
                  <c:v>2108</c:v>
                </c:pt>
                <c:pt idx="86">
                  <c:v>1793</c:v>
                </c:pt>
                <c:pt idx="87">
                  <c:v>1459</c:v>
                </c:pt>
                <c:pt idx="88">
                  <c:v>1240</c:v>
                </c:pt>
                <c:pt idx="89">
                  <c:v>1038</c:v>
                </c:pt>
                <c:pt idx="90">
                  <c:v>886</c:v>
                </c:pt>
                <c:pt idx="91">
                  <c:v>633</c:v>
                </c:pt>
                <c:pt idx="92">
                  <c:v>501</c:v>
                </c:pt>
                <c:pt idx="93">
                  <c:v>405</c:v>
                </c:pt>
                <c:pt idx="94">
                  <c:v>238</c:v>
                </c:pt>
                <c:pt idx="95">
                  <c:v>142</c:v>
                </c:pt>
                <c:pt idx="96">
                  <c:v>104</c:v>
                </c:pt>
                <c:pt idx="97">
                  <c:v>78</c:v>
                </c:pt>
                <c:pt idx="98">
                  <c:v>64</c:v>
                </c:pt>
                <c:pt idx="99">
                  <c:v>66</c:v>
                </c:pt>
                <c:pt idx="100">
                  <c:v>34</c:v>
                </c:pt>
                <c:pt idx="101">
                  <c:v>22</c:v>
                </c:pt>
                <c:pt idx="102">
                  <c:v>13</c:v>
                </c:pt>
                <c:pt idx="103">
                  <c:v>7</c:v>
                </c:pt>
                <c:pt idx="104">
                  <c:v>3</c:v>
                </c:pt>
                <c:pt idx="105">
                  <c:v>6</c:v>
                </c:pt>
              </c:numCache>
            </c:numRef>
          </c:val>
        </c:ser>
        <c:dLbls>
          <c:showLegendKey val="0"/>
          <c:showVal val="0"/>
          <c:showCatName val="0"/>
          <c:showSerName val="0"/>
          <c:showPercent val="0"/>
          <c:showBubbleSize val="0"/>
        </c:dLbls>
        <c:gapWidth val="182"/>
        <c:axId val="157767248"/>
        <c:axId val="87233856"/>
      </c:barChart>
      <c:catAx>
        <c:axId val="1577672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87233856"/>
        <c:crosses val="autoZero"/>
        <c:auto val="1"/>
        <c:lblAlgn val="ctr"/>
        <c:lblOffset val="100"/>
        <c:noMultiLvlLbl val="0"/>
      </c:catAx>
      <c:valAx>
        <c:axId val="87233856"/>
        <c:scaling>
          <c:orientation val="minMax"/>
        </c:scaling>
        <c:delete val="0"/>
        <c:axPos val="b"/>
        <c:majorGridlines>
          <c:spPr>
            <a:ln w="9525" cap="flat" cmpd="sng" algn="ctr">
              <a:solidFill>
                <a:schemeClr val="tx1">
                  <a:lumMod val="15000"/>
                  <a:lumOff val="85000"/>
                </a:schemeClr>
              </a:solidFill>
              <a:round/>
            </a:ln>
            <a:effectLst/>
          </c:spPr>
        </c:majorGridlines>
        <c:numFmt formatCode="#,##0_);\(#,##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577672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CH" sz="2000" b="1" dirty="0" smtClean="0">
                <a:solidFill>
                  <a:srgbClr val="FF0000"/>
                </a:solidFill>
                <a:latin typeface="Arial" panose="020B0604020202020204" pitchFamily="34" charset="0"/>
                <a:cs typeface="Arial" panose="020B0604020202020204" pitchFamily="34" charset="0"/>
              </a:rPr>
              <a:t>Potential Berufsausstieg ‘65</a:t>
            </a:r>
            <a:endParaRPr lang="de-CH" sz="2000" b="1" dirty="0">
              <a:solidFill>
                <a:srgbClr val="FF0000"/>
              </a:solidFill>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spPr>
            <a:solidFill>
              <a:schemeClr val="accent1"/>
            </a:solidFill>
            <a:ln>
              <a:noFill/>
            </a:ln>
            <a:effectLst/>
          </c:spPr>
          <c:invertIfNegative val="0"/>
          <c:cat>
            <c:numRef>
              <c:f>Tabelle1!$K$96:$K$111</c:f>
              <c:numCache>
                <c:formatCode>General</c:formatCode>
                <c:ptCount val="16"/>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numCache>
            </c:numRef>
          </c:cat>
          <c:val>
            <c:numRef>
              <c:f>Tabelle1!$L$96:$L$111</c:f>
              <c:numCache>
                <c:formatCode>#,##0_);\(#,##0\)</c:formatCode>
                <c:ptCount val="16"/>
                <c:pt idx="0">
                  <c:v>91526</c:v>
                </c:pt>
                <c:pt idx="1">
                  <c:v>89583</c:v>
                </c:pt>
                <c:pt idx="2">
                  <c:v>93599</c:v>
                </c:pt>
                <c:pt idx="3">
                  <c:v>94687</c:v>
                </c:pt>
                <c:pt idx="4">
                  <c:v>98302</c:v>
                </c:pt>
                <c:pt idx="5">
                  <c:v>101491</c:v>
                </c:pt>
                <c:pt idx="6">
                  <c:v>105887</c:v>
                </c:pt>
                <c:pt idx="7">
                  <c:v>109377</c:v>
                </c:pt>
                <c:pt idx="8">
                  <c:v>112091</c:v>
                </c:pt>
                <c:pt idx="9">
                  <c:v>116508</c:v>
                </c:pt>
                <c:pt idx="10">
                  <c:v>120293</c:v>
                </c:pt>
                <c:pt idx="11">
                  <c:v>123655</c:v>
                </c:pt>
                <c:pt idx="12">
                  <c:v>127962</c:v>
                </c:pt>
                <c:pt idx="13">
                  <c:v>133055</c:v>
                </c:pt>
                <c:pt idx="14">
                  <c:v>136985</c:v>
                </c:pt>
                <c:pt idx="15">
                  <c:v>134937</c:v>
                </c:pt>
              </c:numCache>
            </c:numRef>
          </c:val>
        </c:ser>
        <c:dLbls>
          <c:showLegendKey val="0"/>
          <c:showVal val="0"/>
          <c:showCatName val="0"/>
          <c:showSerName val="0"/>
          <c:showPercent val="0"/>
          <c:showBubbleSize val="0"/>
        </c:dLbls>
        <c:gapWidth val="219"/>
        <c:overlap val="-27"/>
        <c:axId val="115428344"/>
        <c:axId val="115427560"/>
      </c:barChart>
      <c:catAx>
        <c:axId val="115428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15427560"/>
        <c:crosses val="autoZero"/>
        <c:auto val="1"/>
        <c:lblAlgn val="ctr"/>
        <c:lblOffset val="100"/>
        <c:noMultiLvlLbl val="0"/>
      </c:catAx>
      <c:valAx>
        <c:axId val="115427560"/>
        <c:scaling>
          <c:orientation val="minMax"/>
        </c:scaling>
        <c:delete val="0"/>
        <c:axPos val="l"/>
        <c:majorGridlines>
          <c:spPr>
            <a:ln w="9525" cap="flat" cmpd="sng" algn="ctr">
              <a:solidFill>
                <a:schemeClr val="tx1">
                  <a:lumMod val="15000"/>
                  <a:lumOff val="85000"/>
                </a:schemeClr>
              </a:solidFill>
              <a:round/>
            </a:ln>
            <a:effectLst/>
          </c:spPr>
        </c:majorGridlines>
        <c:numFmt formatCode="#,##0_);\(#,##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154283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CH" sz="2000" b="1" dirty="0" smtClean="0">
                <a:solidFill>
                  <a:srgbClr val="FF0000"/>
                </a:solidFill>
                <a:latin typeface="Arial" panose="020B0604020202020204" pitchFamily="34" charset="0"/>
                <a:cs typeface="Arial" panose="020B0604020202020204" pitchFamily="34" charset="0"/>
              </a:rPr>
              <a:t>Potential Berufseinstieg ‘20</a:t>
            </a:r>
            <a:endParaRPr lang="de-CH" sz="2000" b="1" dirty="0">
              <a:solidFill>
                <a:srgbClr val="FF0000"/>
              </a:solidFill>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manualLayout>
          <c:layoutTarget val="inner"/>
          <c:xMode val="edge"/>
          <c:yMode val="edge"/>
          <c:x val="0.12550503062117235"/>
          <c:y val="0.19486111111111112"/>
          <c:w val="0.85934951881014876"/>
          <c:h val="0.72088764946048411"/>
        </c:manualLayout>
      </c:layout>
      <c:barChart>
        <c:barDir val="col"/>
        <c:grouping val="clustered"/>
        <c:varyColors val="0"/>
        <c:ser>
          <c:idx val="0"/>
          <c:order val="0"/>
          <c:spPr>
            <a:solidFill>
              <a:schemeClr val="accent2"/>
            </a:solidFill>
            <a:ln>
              <a:noFill/>
            </a:ln>
            <a:effectLst/>
          </c:spPr>
          <c:invertIfNegative val="0"/>
          <c:cat>
            <c:numRef>
              <c:f>Tabelle1!$Q$96:$Q$111</c:f>
              <c:numCache>
                <c:formatCode>General</c:formatCode>
                <c:ptCount val="16"/>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numCache>
            </c:numRef>
          </c:cat>
          <c:val>
            <c:numRef>
              <c:f>Tabelle1!$R$96:$R$111</c:f>
              <c:numCache>
                <c:formatCode>#,##0_);\(#,##0\)</c:formatCode>
                <c:ptCount val="16"/>
                <c:pt idx="0">
                  <c:v>89465</c:v>
                </c:pt>
                <c:pt idx="1">
                  <c:v>88800</c:v>
                </c:pt>
                <c:pt idx="2">
                  <c:v>86352</c:v>
                </c:pt>
                <c:pt idx="3">
                  <c:v>84875</c:v>
                </c:pt>
                <c:pt idx="4">
                  <c:v>83520</c:v>
                </c:pt>
                <c:pt idx="5">
                  <c:v>83964</c:v>
                </c:pt>
                <c:pt idx="6">
                  <c:v>79077</c:v>
                </c:pt>
                <c:pt idx="7">
                  <c:v>78703</c:v>
                </c:pt>
                <c:pt idx="8">
                  <c:v>77662</c:v>
                </c:pt>
                <c:pt idx="9">
                  <c:v>78905</c:v>
                </c:pt>
                <c:pt idx="10">
                  <c:v>78901</c:v>
                </c:pt>
                <c:pt idx="11">
                  <c:v>78984</c:v>
                </c:pt>
                <c:pt idx="12">
                  <c:v>79780</c:v>
                </c:pt>
                <c:pt idx="13">
                  <c:v>81171</c:v>
                </c:pt>
                <c:pt idx="14">
                  <c:v>81773</c:v>
                </c:pt>
                <c:pt idx="15">
                  <c:v>83341</c:v>
                </c:pt>
              </c:numCache>
            </c:numRef>
          </c:val>
        </c:ser>
        <c:dLbls>
          <c:showLegendKey val="0"/>
          <c:showVal val="0"/>
          <c:showCatName val="0"/>
          <c:showSerName val="0"/>
          <c:showPercent val="0"/>
          <c:showBubbleSize val="0"/>
        </c:dLbls>
        <c:gapWidth val="219"/>
        <c:overlap val="-27"/>
        <c:axId val="115428736"/>
        <c:axId val="115429128"/>
      </c:barChart>
      <c:catAx>
        <c:axId val="115428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15429128"/>
        <c:crosses val="autoZero"/>
        <c:auto val="1"/>
        <c:lblAlgn val="ctr"/>
        <c:lblOffset val="100"/>
        <c:noMultiLvlLbl val="0"/>
      </c:catAx>
      <c:valAx>
        <c:axId val="115429128"/>
        <c:scaling>
          <c:orientation val="minMax"/>
          <c:max val="140000"/>
          <c:min val="0"/>
        </c:scaling>
        <c:delete val="0"/>
        <c:axPos val="l"/>
        <c:majorGridlines>
          <c:spPr>
            <a:ln w="9525" cap="flat" cmpd="sng" algn="ctr">
              <a:solidFill>
                <a:schemeClr val="tx1">
                  <a:lumMod val="15000"/>
                  <a:lumOff val="85000"/>
                </a:schemeClr>
              </a:solidFill>
              <a:round/>
            </a:ln>
            <a:effectLst/>
          </c:spPr>
        </c:majorGridlines>
        <c:numFmt formatCode="#,##0_);\(#,##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15428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CH" sz="2000" b="1" dirty="0" smtClean="0">
                <a:solidFill>
                  <a:srgbClr val="FF0000"/>
                </a:solidFill>
                <a:latin typeface="Arial" panose="020B0604020202020204" pitchFamily="34" charset="0"/>
                <a:cs typeface="Arial" panose="020B0604020202020204" pitchFamily="34" charset="0"/>
              </a:rPr>
              <a:t>Vergleich Potential </a:t>
            </a:r>
          </a:p>
          <a:p>
            <a:pPr>
              <a:defRPr/>
            </a:pPr>
            <a:r>
              <a:rPr lang="de-CH" sz="2000" b="1" dirty="0" smtClean="0">
                <a:solidFill>
                  <a:srgbClr val="FF0000"/>
                </a:solidFill>
                <a:latin typeface="Arial" panose="020B0604020202020204" pitchFamily="34" charset="0"/>
                <a:cs typeface="Arial" panose="020B0604020202020204" pitchFamily="34" charset="0"/>
              </a:rPr>
              <a:t>Berufsausstieg</a:t>
            </a:r>
            <a:r>
              <a:rPr lang="de-CH" sz="2000" b="1" baseline="0" dirty="0" smtClean="0">
                <a:solidFill>
                  <a:srgbClr val="FF0000"/>
                </a:solidFill>
                <a:latin typeface="Arial" panose="020B0604020202020204" pitchFamily="34" charset="0"/>
                <a:cs typeface="Arial" panose="020B0604020202020204" pitchFamily="34" charset="0"/>
              </a:rPr>
              <a:t> ‘65 / Berufseinstieg ‘20</a:t>
            </a:r>
            <a:endParaRPr lang="de-CH" sz="2000" b="1" dirty="0">
              <a:solidFill>
                <a:srgbClr val="FF0000"/>
              </a:solidFill>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spPr>
            <a:solidFill>
              <a:schemeClr val="accent1"/>
            </a:solidFill>
            <a:ln>
              <a:noFill/>
            </a:ln>
            <a:effectLst/>
          </c:spPr>
          <c:invertIfNegative val="0"/>
          <c:cat>
            <c:strRef>
              <c:f>Tabelle1!$K$137:$K$152</c:f>
              <c:strCache>
                <c:ptCount val="16"/>
                <c:pt idx="0">
                  <c:v>65/20</c:v>
                </c:pt>
                <c:pt idx="1">
                  <c:v>64/19</c:v>
                </c:pt>
                <c:pt idx="2">
                  <c:v>63/18</c:v>
                </c:pt>
                <c:pt idx="3">
                  <c:v>62/17</c:v>
                </c:pt>
                <c:pt idx="4">
                  <c:v>61/16</c:v>
                </c:pt>
                <c:pt idx="5">
                  <c:v>60/15</c:v>
                </c:pt>
                <c:pt idx="6">
                  <c:v>59/14</c:v>
                </c:pt>
                <c:pt idx="7">
                  <c:v>58/13</c:v>
                </c:pt>
                <c:pt idx="8">
                  <c:v>57/12</c:v>
                </c:pt>
                <c:pt idx="9">
                  <c:v>56/11</c:v>
                </c:pt>
                <c:pt idx="10">
                  <c:v>55/10</c:v>
                </c:pt>
                <c:pt idx="11">
                  <c:v>54/09</c:v>
                </c:pt>
                <c:pt idx="12">
                  <c:v>53/08</c:v>
                </c:pt>
                <c:pt idx="13">
                  <c:v>52/07</c:v>
                </c:pt>
                <c:pt idx="14">
                  <c:v>51/06</c:v>
                </c:pt>
                <c:pt idx="15">
                  <c:v>50/05</c:v>
                </c:pt>
              </c:strCache>
            </c:strRef>
          </c:cat>
          <c:val>
            <c:numRef>
              <c:f>Tabelle1!$L$137:$L$152</c:f>
              <c:numCache>
                <c:formatCode>#,##0_);\(#,##0\)</c:formatCode>
                <c:ptCount val="16"/>
                <c:pt idx="0">
                  <c:v>91526</c:v>
                </c:pt>
                <c:pt idx="1">
                  <c:v>89583</c:v>
                </c:pt>
                <c:pt idx="2">
                  <c:v>93599</c:v>
                </c:pt>
                <c:pt idx="3">
                  <c:v>94687</c:v>
                </c:pt>
                <c:pt idx="4">
                  <c:v>98302</c:v>
                </c:pt>
                <c:pt idx="5">
                  <c:v>101491</c:v>
                </c:pt>
                <c:pt idx="6">
                  <c:v>105887</c:v>
                </c:pt>
                <c:pt idx="7">
                  <c:v>109377</c:v>
                </c:pt>
                <c:pt idx="8">
                  <c:v>112091</c:v>
                </c:pt>
                <c:pt idx="9">
                  <c:v>116508</c:v>
                </c:pt>
                <c:pt idx="10">
                  <c:v>120293</c:v>
                </c:pt>
                <c:pt idx="11">
                  <c:v>123655</c:v>
                </c:pt>
                <c:pt idx="12">
                  <c:v>127962</c:v>
                </c:pt>
                <c:pt idx="13">
                  <c:v>133055</c:v>
                </c:pt>
                <c:pt idx="14">
                  <c:v>136985</c:v>
                </c:pt>
                <c:pt idx="15">
                  <c:v>134937</c:v>
                </c:pt>
              </c:numCache>
            </c:numRef>
          </c:val>
        </c:ser>
        <c:ser>
          <c:idx val="1"/>
          <c:order val="1"/>
          <c:spPr>
            <a:solidFill>
              <a:schemeClr val="accent2"/>
            </a:solidFill>
            <a:ln>
              <a:noFill/>
            </a:ln>
            <a:effectLst/>
          </c:spPr>
          <c:invertIfNegative val="0"/>
          <c:cat>
            <c:strRef>
              <c:f>Tabelle1!$K$137:$K$152</c:f>
              <c:strCache>
                <c:ptCount val="16"/>
                <c:pt idx="0">
                  <c:v>65/20</c:v>
                </c:pt>
                <c:pt idx="1">
                  <c:v>64/19</c:v>
                </c:pt>
                <c:pt idx="2">
                  <c:v>63/18</c:v>
                </c:pt>
                <c:pt idx="3">
                  <c:v>62/17</c:v>
                </c:pt>
                <c:pt idx="4">
                  <c:v>61/16</c:v>
                </c:pt>
                <c:pt idx="5">
                  <c:v>60/15</c:v>
                </c:pt>
                <c:pt idx="6">
                  <c:v>59/14</c:v>
                </c:pt>
                <c:pt idx="7">
                  <c:v>58/13</c:v>
                </c:pt>
                <c:pt idx="8">
                  <c:v>57/12</c:v>
                </c:pt>
                <c:pt idx="9">
                  <c:v>56/11</c:v>
                </c:pt>
                <c:pt idx="10">
                  <c:v>55/10</c:v>
                </c:pt>
                <c:pt idx="11">
                  <c:v>54/09</c:v>
                </c:pt>
                <c:pt idx="12">
                  <c:v>53/08</c:v>
                </c:pt>
                <c:pt idx="13">
                  <c:v>52/07</c:v>
                </c:pt>
                <c:pt idx="14">
                  <c:v>51/06</c:v>
                </c:pt>
                <c:pt idx="15">
                  <c:v>50/05</c:v>
                </c:pt>
              </c:strCache>
            </c:strRef>
          </c:cat>
          <c:val>
            <c:numRef>
              <c:f>Tabelle1!$M$137:$M$152</c:f>
              <c:numCache>
                <c:formatCode>#,##0_);\(#,##0\)</c:formatCode>
                <c:ptCount val="16"/>
                <c:pt idx="0">
                  <c:v>89465</c:v>
                </c:pt>
                <c:pt idx="1">
                  <c:v>88800</c:v>
                </c:pt>
                <c:pt idx="2">
                  <c:v>86352</c:v>
                </c:pt>
                <c:pt idx="3">
                  <c:v>84875</c:v>
                </c:pt>
                <c:pt idx="4">
                  <c:v>83520</c:v>
                </c:pt>
                <c:pt idx="5">
                  <c:v>83964</c:v>
                </c:pt>
                <c:pt idx="6">
                  <c:v>79077</c:v>
                </c:pt>
                <c:pt idx="7">
                  <c:v>78703</c:v>
                </c:pt>
                <c:pt idx="8">
                  <c:v>77662</c:v>
                </c:pt>
                <c:pt idx="9">
                  <c:v>78905</c:v>
                </c:pt>
                <c:pt idx="10">
                  <c:v>78901</c:v>
                </c:pt>
                <c:pt idx="11">
                  <c:v>78984</c:v>
                </c:pt>
                <c:pt idx="12">
                  <c:v>79780</c:v>
                </c:pt>
                <c:pt idx="13">
                  <c:v>81171</c:v>
                </c:pt>
                <c:pt idx="14">
                  <c:v>81773</c:v>
                </c:pt>
                <c:pt idx="15">
                  <c:v>83341</c:v>
                </c:pt>
              </c:numCache>
            </c:numRef>
          </c:val>
        </c:ser>
        <c:dLbls>
          <c:showLegendKey val="0"/>
          <c:showVal val="0"/>
          <c:showCatName val="0"/>
          <c:showSerName val="0"/>
          <c:showPercent val="0"/>
          <c:showBubbleSize val="0"/>
        </c:dLbls>
        <c:gapWidth val="219"/>
        <c:overlap val="-27"/>
        <c:axId val="115429912"/>
        <c:axId val="115430304"/>
      </c:barChart>
      <c:catAx>
        <c:axId val="115429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15430304"/>
        <c:crosses val="autoZero"/>
        <c:auto val="1"/>
        <c:lblAlgn val="ctr"/>
        <c:lblOffset val="100"/>
        <c:noMultiLvlLbl val="0"/>
      </c:catAx>
      <c:valAx>
        <c:axId val="115430304"/>
        <c:scaling>
          <c:orientation val="minMax"/>
        </c:scaling>
        <c:delete val="0"/>
        <c:axPos val="l"/>
        <c:majorGridlines>
          <c:spPr>
            <a:ln w="9525" cap="flat" cmpd="sng" algn="ctr">
              <a:solidFill>
                <a:schemeClr val="tx1">
                  <a:lumMod val="15000"/>
                  <a:lumOff val="85000"/>
                </a:schemeClr>
              </a:solidFill>
              <a:round/>
            </a:ln>
            <a:effectLst/>
          </c:spPr>
        </c:majorGridlines>
        <c:numFmt formatCode="#,##0_);\(#,##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154299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de-CH"/>
          </a:p>
        </p:txBody>
      </p:sp>
      <p:sp>
        <p:nvSpPr>
          <p:cNvPr id="14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de-CH"/>
          </a:p>
        </p:txBody>
      </p:sp>
      <p:sp>
        <p:nvSpPr>
          <p:cNvPr id="14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de-CH"/>
          </a:p>
        </p:txBody>
      </p:sp>
      <p:sp>
        <p:nvSpPr>
          <p:cNvPr id="14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3856A93-45AC-4AF3-B35B-01286CF9957D}" type="slidenum">
              <a:rPr lang="de-CH"/>
              <a:pPr>
                <a:defRPr/>
              </a:pPr>
              <a:t>‹Nr.›</a:t>
            </a:fld>
            <a:endParaRPr lang="de-CH"/>
          </a:p>
        </p:txBody>
      </p:sp>
    </p:spTree>
    <p:extLst>
      <p:ext uri="{BB962C8B-B14F-4D97-AF65-F5344CB8AC3E}">
        <p14:creationId xmlns:p14="http://schemas.microsoft.com/office/powerpoint/2010/main" val="20171718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de-DE"/>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de-DE"/>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de-DE"/>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9155746-EC81-40C6-9E3D-A6CDB181B913}" type="slidenum">
              <a:rPr lang="de-DE"/>
              <a:pPr>
                <a:defRPr/>
              </a:pPr>
              <a:t>‹Nr.›</a:t>
            </a:fld>
            <a:endParaRPr lang="de-DE"/>
          </a:p>
        </p:txBody>
      </p:sp>
    </p:spTree>
    <p:extLst>
      <p:ext uri="{BB962C8B-B14F-4D97-AF65-F5344CB8AC3E}">
        <p14:creationId xmlns:p14="http://schemas.microsoft.com/office/powerpoint/2010/main" val="340585853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a:ln/>
        </p:spPr>
      </p:sp>
      <p:sp>
        <p:nvSpPr>
          <p:cNvPr id="122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anose="020B0604020202020204" pitchFamily="34" charset="0"/>
              <a:ea typeface="ＭＳ Ｐゴシック" panose="020B0600070205080204" pitchFamily="34" charset="-128"/>
            </a:endParaRPr>
          </a:p>
        </p:txBody>
      </p:sp>
      <p:sp>
        <p:nvSpPr>
          <p:cNvPr id="122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BA217B4-10F7-4D66-80BD-6A99A7CE3125}" type="slidenum">
              <a:rPr lang="de-DE"/>
              <a:pPr>
                <a:spcBef>
                  <a:spcPct val="0"/>
                </a:spcBef>
              </a:pPr>
              <a:t>2</a:t>
            </a:fld>
            <a:endParaRPr lang="de-DE"/>
          </a:p>
        </p:txBody>
      </p:sp>
    </p:spTree>
    <p:extLst>
      <p:ext uri="{BB962C8B-B14F-4D97-AF65-F5344CB8AC3E}">
        <p14:creationId xmlns:p14="http://schemas.microsoft.com/office/powerpoint/2010/main" val="2608318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a:ln/>
        </p:spPr>
      </p:sp>
      <p:sp>
        <p:nvSpPr>
          <p:cNvPr id="122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dirty="0" smtClean="0">
                <a:latin typeface="Arial" panose="020B0604020202020204" pitchFamily="34" charset="0"/>
                <a:ea typeface="ＭＳ Ｐゴシック" panose="020B0600070205080204" pitchFamily="34" charset="-128"/>
              </a:rPr>
              <a:t>Bei der Pyramide sterben mehr junge</a:t>
            </a:r>
            <a:r>
              <a:rPr lang="de-DE" baseline="0" dirty="0" smtClean="0">
                <a:latin typeface="Arial" panose="020B0604020202020204" pitchFamily="34" charset="0"/>
                <a:ea typeface="ＭＳ Ｐゴシック" panose="020B0600070205080204" pitchFamily="34" charset="-128"/>
              </a:rPr>
              <a:t> Menschen als ältere Menschen. Insbesondere dank der erfolgreichen Behandlung von Infektionskrankheiten sterben wir heute eben erst, wenn wir alt sind. Die Pyramide ist also sicher kein erstrebenswerter Bevölkerungsaufbau.</a:t>
            </a:r>
            <a:endParaRPr lang="de-DE" dirty="0" smtClean="0">
              <a:latin typeface="Arial" panose="020B0604020202020204" pitchFamily="34" charset="0"/>
              <a:ea typeface="ＭＳ Ｐゴシック" panose="020B0600070205080204" pitchFamily="34" charset="-128"/>
            </a:endParaRPr>
          </a:p>
        </p:txBody>
      </p:sp>
      <p:sp>
        <p:nvSpPr>
          <p:cNvPr id="122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BA217B4-10F7-4D66-80BD-6A99A7CE3125}" type="slidenum">
              <a:rPr lang="de-DE"/>
              <a:pPr>
                <a:spcBef>
                  <a:spcPct val="0"/>
                </a:spcBef>
              </a:pPr>
              <a:t>4</a:t>
            </a:fld>
            <a:endParaRPr lang="de-DE"/>
          </a:p>
        </p:txBody>
      </p:sp>
    </p:spTree>
    <p:extLst>
      <p:ext uri="{BB962C8B-B14F-4D97-AF65-F5344CB8AC3E}">
        <p14:creationId xmlns:p14="http://schemas.microsoft.com/office/powerpoint/2010/main" val="388214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a:ln/>
        </p:spPr>
      </p:sp>
      <p:sp>
        <p:nvSpPr>
          <p:cNvPr id="122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dirty="0" smtClean="0">
                <a:latin typeface="Arial" panose="020B0604020202020204" pitchFamily="34" charset="0"/>
                <a:ea typeface="ＭＳ Ｐゴシック" panose="020B0600070205080204" pitchFamily="34" charset="-128"/>
              </a:rPr>
              <a:t>Unterjüngung</a:t>
            </a:r>
            <a:r>
              <a:rPr lang="de-DE" baseline="0" dirty="0" smtClean="0">
                <a:latin typeface="Arial" panose="020B0604020202020204" pitchFamily="34" charset="0"/>
                <a:ea typeface="ＭＳ Ｐゴシック" panose="020B0600070205080204" pitchFamily="34" charset="-128"/>
              </a:rPr>
              <a:t> anstatt Überalterung zeigt sich daran, dass der Einbruch unten viel markanter ist als die Zunahme an der Spitze</a:t>
            </a:r>
          </a:p>
          <a:p>
            <a:r>
              <a:rPr lang="de-DE" baseline="0" dirty="0" smtClean="0">
                <a:latin typeface="Arial" panose="020B0604020202020204" pitchFamily="34" charset="0"/>
                <a:ea typeface="ＭＳ Ｐゴシック" panose="020B0600070205080204" pitchFamily="34" charset="-128"/>
              </a:rPr>
              <a:t>Die steigende Lebenserwartung für breite Bevölkerungskreise, was ja positiv ist, zeigt sich daran, dass die Form oben höher und breiter geworden ist. </a:t>
            </a:r>
          </a:p>
          <a:p>
            <a:r>
              <a:rPr lang="de-DE" baseline="0" dirty="0" smtClean="0">
                <a:latin typeface="Arial" panose="020B0604020202020204" pitchFamily="34" charset="0"/>
                <a:ea typeface="ＭＳ Ｐゴシック" panose="020B0600070205080204" pitchFamily="34" charset="-128"/>
              </a:rPr>
              <a:t>Der Einbruch der Geburtenrate zeigt sich daran, dass die Form unten viel schmäler ist als in der Mitte und oben. Der Anstieg ab ca. 10 </a:t>
            </a:r>
            <a:r>
              <a:rPr lang="de-DE" baseline="0" dirty="0" err="1" smtClean="0">
                <a:latin typeface="Arial" panose="020B0604020202020204" pitchFamily="34" charset="0"/>
                <a:ea typeface="ＭＳ Ｐゴシック" panose="020B0600070205080204" pitchFamily="34" charset="-128"/>
              </a:rPr>
              <a:t>jahren</a:t>
            </a:r>
            <a:r>
              <a:rPr lang="de-DE" baseline="0" dirty="0" smtClean="0">
                <a:latin typeface="Arial" panose="020B0604020202020204" pitchFamily="34" charset="0"/>
                <a:ea typeface="ＭＳ Ｐゴシック" panose="020B0600070205080204" pitchFamily="34" charset="-128"/>
              </a:rPr>
              <a:t> ist auf die Zuwanderung (inkl. Familiennachzug) von erwerbstätigen Personen zurückzuführen. Im Alter um die 50 kombinieren sich Babyboomer und Migration.</a:t>
            </a:r>
            <a:endParaRPr lang="de-DE" dirty="0" smtClean="0">
              <a:latin typeface="Arial" panose="020B0604020202020204" pitchFamily="34" charset="0"/>
              <a:ea typeface="ＭＳ Ｐゴシック" panose="020B0600070205080204" pitchFamily="34" charset="-128"/>
            </a:endParaRPr>
          </a:p>
        </p:txBody>
      </p:sp>
      <p:sp>
        <p:nvSpPr>
          <p:cNvPr id="122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BA217B4-10F7-4D66-80BD-6A99A7CE3125}" type="slidenum">
              <a:rPr lang="de-DE"/>
              <a:pPr>
                <a:spcBef>
                  <a:spcPct val="0"/>
                </a:spcBef>
              </a:pPr>
              <a:t>5</a:t>
            </a:fld>
            <a:endParaRPr lang="de-DE"/>
          </a:p>
        </p:txBody>
      </p:sp>
    </p:spTree>
    <p:extLst>
      <p:ext uri="{BB962C8B-B14F-4D97-AF65-F5344CB8AC3E}">
        <p14:creationId xmlns:p14="http://schemas.microsoft.com/office/powerpoint/2010/main" val="398708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a:ln/>
        </p:spPr>
      </p:sp>
      <p:sp>
        <p:nvSpPr>
          <p:cNvPr id="122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anose="020B0604020202020204" pitchFamily="34" charset="0"/>
              <a:ea typeface="ＭＳ Ｐゴシック" panose="020B0600070205080204" pitchFamily="34" charset="-128"/>
            </a:endParaRPr>
          </a:p>
        </p:txBody>
      </p:sp>
      <p:sp>
        <p:nvSpPr>
          <p:cNvPr id="122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BA217B4-10F7-4D66-80BD-6A99A7CE3125}" type="slidenum">
              <a:rPr lang="de-DE"/>
              <a:pPr>
                <a:spcBef>
                  <a:spcPct val="0"/>
                </a:spcBef>
              </a:pPr>
              <a:t>7</a:t>
            </a:fld>
            <a:endParaRPr lang="de-DE"/>
          </a:p>
        </p:txBody>
      </p:sp>
    </p:spTree>
    <p:extLst>
      <p:ext uri="{BB962C8B-B14F-4D97-AF65-F5344CB8AC3E}">
        <p14:creationId xmlns:p14="http://schemas.microsoft.com/office/powerpoint/2010/main" val="3215412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a:ln/>
        </p:spPr>
      </p:sp>
      <p:sp>
        <p:nvSpPr>
          <p:cNvPr id="122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latin typeface="Arial" panose="020B0604020202020204" pitchFamily="34" charset="0"/>
              <a:ea typeface="ＭＳ Ｐゴシック" panose="020B0600070205080204" pitchFamily="34" charset="-128"/>
            </a:endParaRPr>
          </a:p>
        </p:txBody>
      </p:sp>
      <p:sp>
        <p:nvSpPr>
          <p:cNvPr id="122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BA217B4-10F7-4D66-80BD-6A99A7CE3125}" type="slidenum">
              <a:rPr lang="de-DE"/>
              <a:pPr>
                <a:spcBef>
                  <a:spcPct val="0"/>
                </a:spcBef>
              </a:pPr>
              <a:t>13</a:t>
            </a:fld>
            <a:endParaRPr lang="de-DE"/>
          </a:p>
        </p:txBody>
      </p:sp>
    </p:spTree>
    <p:extLst>
      <p:ext uri="{BB962C8B-B14F-4D97-AF65-F5344CB8AC3E}">
        <p14:creationId xmlns:p14="http://schemas.microsoft.com/office/powerpoint/2010/main" val="887830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a:ln/>
        </p:spPr>
      </p:sp>
      <p:sp>
        <p:nvSpPr>
          <p:cNvPr id="122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latin typeface="Arial" panose="020B0604020202020204" pitchFamily="34" charset="0"/>
              <a:ea typeface="ＭＳ Ｐゴシック" panose="020B0600070205080204" pitchFamily="34" charset="-128"/>
            </a:endParaRPr>
          </a:p>
        </p:txBody>
      </p:sp>
      <p:sp>
        <p:nvSpPr>
          <p:cNvPr id="122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BA217B4-10F7-4D66-80BD-6A99A7CE3125}" type="slidenum">
              <a:rPr lang="de-DE"/>
              <a:pPr>
                <a:spcBef>
                  <a:spcPct val="0"/>
                </a:spcBef>
              </a:pPr>
              <a:t>14</a:t>
            </a:fld>
            <a:endParaRPr lang="de-DE"/>
          </a:p>
        </p:txBody>
      </p:sp>
    </p:spTree>
    <p:extLst>
      <p:ext uri="{BB962C8B-B14F-4D97-AF65-F5344CB8AC3E}">
        <p14:creationId xmlns:p14="http://schemas.microsoft.com/office/powerpoint/2010/main" val="3684497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a:ln/>
        </p:spPr>
      </p:sp>
      <p:sp>
        <p:nvSpPr>
          <p:cNvPr id="122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latin typeface="Arial" panose="020B0604020202020204" pitchFamily="34" charset="0"/>
              <a:ea typeface="ＭＳ Ｐゴシック" panose="020B0600070205080204" pitchFamily="34" charset="-128"/>
            </a:endParaRPr>
          </a:p>
        </p:txBody>
      </p:sp>
      <p:sp>
        <p:nvSpPr>
          <p:cNvPr id="122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BA217B4-10F7-4D66-80BD-6A99A7CE3125}" type="slidenum">
              <a:rPr lang="de-DE"/>
              <a:pPr>
                <a:spcBef>
                  <a:spcPct val="0"/>
                </a:spcBef>
              </a:pPr>
              <a:t>15</a:t>
            </a:fld>
            <a:endParaRPr lang="de-DE"/>
          </a:p>
        </p:txBody>
      </p:sp>
    </p:spTree>
    <p:extLst>
      <p:ext uri="{BB962C8B-B14F-4D97-AF65-F5344CB8AC3E}">
        <p14:creationId xmlns:p14="http://schemas.microsoft.com/office/powerpoint/2010/main" val="2981207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a:ln/>
        </p:spPr>
      </p:sp>
      <p:sp>
        <p:nvSpPr>
          <p:cNvPr id="122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latin typeface="Arial" panose="020B0604020202020204" pitchFamily="34" charset="0"/>
              <a:ea typeface="ＭＳ Ｐゴシック" panose="020B0600070205080204" pitchFamily="34" charset="-128"/>
            </a:endParaRPr>
          </a:p>
        </p:txBody>
      </p:sp>
      <p:sp>
        <p:nvSpPr>
          <p:cNvPr id="122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BA217B4-10F7-4D66-80BD-6A99A7CE3125}" type="slidenum">
              <a:rPr lang="de-DE"/>
              <a:pPr>
                <a:spcBef>
                  <a:spcPct val="0"/>
                </a:spcBef>
              </a:pPr>
              <a:t>16</a:t>
            </a:fld>
            <a:endParaRPr lang="de-DE"/>
          </a:p>
        </p:txBody>
      </p:sp>
    </p:spTree>
    <p:extLst>
      <p:ext uri="{BB962C8B-B14F-4D97-AF65-F5344CB8AC3E}">
        <p14:creationId xmlns:p14="http://schemas.microsoft.com/office/powerpoint/2010/main" val="1253231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a:ln/>
        </p:spPr>
      </p:sp>
      <p:sp>
        <p:nvSpPr>
          <p:cNvPr id="122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latin typeface="Arial" panose="020B0604020202020204" pitchFamily="34" charset="0"/>
              <a:ea typeface="ＭＳ Ｐゴシック" panose="020B0600070205080204" pitchFamily="34" charset="-128"/>
            </a:endParaRPr>
          </a:p>
        </p:txBody>
      </p:sp>
      <p:sp>
        <p:nvSpPr>
          <p:cNvPr id="122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BA217B4-10F7-4D66-80BD-6A99A7CE3125}" type="slidenum">
              <a:rPr lang="de-DE"/>
              <a:pPr>
                <a:spcBef>
                  <a:spcPct val="0"/>
                </a:spcBef>
              </a:pPr>
              <a:t>21</a:t>
            </a:fld>
            <a:endParaRPr lang="de-DE"/>
          </a:p>
        </p:txBody>
      </p:sp>
    </p:spTree>
    <p:extLst>
      <p:ext uri="{BB962C8B-B14F-4D97-AF65-F5344CB8AC3E}">
        <p14:creationId xmlns:p14="http://schemas.microsoft.com/office/powerpoint/2010/main" val="18426763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_einzeiliger_Titel">
    <p:spTree>
      <p:nvGrpSpPr>
        <p:cNvPr id="1" name=""/>
        <p:cNvGrpSpPr/>
        <p:nvPr/>
      </p:nvGrpSpPr>
      <p:grpSpPr>
        <a:xfrm>
          <a:off x="0" y="0"/>
          <a:ext cx="0" cy="0"/>
          <a:chOff x="0" y="0"/>
          <a:chExt cx="0" cy="0"/>
        </a:xfrm>
      </p:grpSpPr>
      <p:sp>
        <p:nvSpPr>
          <p:cNvPr id="4" name="Rechteck 3"/>
          <p:cNvSpPr>
            <a:spLocks noChangeArrowheads="1"/>
          </p:cNvSpPr>
          <p:nvPr userDrawn="1"/>
        </p:nvSpPr>
        <p:spPr bwMode="auto">
          <a:xfrm>
            <a:off x="0" y="3348038"/>
            <a:ext cx="9144000" cy="3509962"/>
          </a:xfrm>
          <a:prstGeom prst="rect">
            <a:avLst/>
          </a:prstGeom>
          <a:solidFill>
            <a:srgbClr val="66585B"/>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lang="de-DE" sz="1800" smtClean="0">
              <a:solidFill>
                <a:srgbClr val="FFFFFF"/>
              </a:solidFill>
              <a:latin typeface="Times New Roman" panose="02020603050405020304" pitchFamily="18" charset="0"/>
            </a:endParaRPr>
          </a:p>
        </p:txBody>
      </p:sp>
      <p:sp>
        <p:nvSpPr>
          <p:cNvPr id="5" name="Eine Ecke des Rechtecks abrunden 7"/>
          <p:cNvSpPr>
            <a:spLocks noChangeArrowheads="1"/>
          </p:cNvSpPr>
          <p:nvPr userDrawn="1"/>
        </p:nvSpPr>
        <p:spPr bwMode="auto">
          <a:xfrm flipV="1">
            <a:off x="0" y="2852738"/>
            <a:ext cx="8213725" cy="1439862"/>
          </a:xfrm>
          <a:custGeom>
            <a:avLst/>
            <a:gdLst>
              <a:gd name="T0" fmla="*/ 4106863 w 8213725"/>
              <a:gd name="T1" fmla="*/ 0 h 1439862"/>
              <a:gd name="T2" fmla="*/ 0 w 8213725"/>
              <a:gd name="T3" fmla="*/ 719931 h 1439862"/>
              <a:gd name="T4" fmla="*/ 4106863 w 8213725"/>
              <a:gd name="T5" fmla="*/ 1439862 h 1439862"/>
              <a:gd name="T6" fmla="*/ 8213725 w 8213725"/>
              <a:gd name="T7" fmla="*/ 719931 h 1439862"/>
              <a:gd name="T8" fmla="*/ 3 60000 65536"/>
              <a:gd name="T9" fmla="*/ 2 60000 65536"/>
              <a:gd name="T10" fmla="*/ 1 60000 65536"/>
              <a:gd name="T11" fmla="*/ 0 60000 65536"/>
              <a:gd name="T12" fmla="*/ 0 w 8213725"/>
              <a:gd name="T13" fmla="*/ 0 h 1439862"/>
              <a:gd name="T14" fmla="*/ 8143437 w 8213725"/>
              <a:gd name="T15" fmla="*/ 1439862 h 1439862"/>
            </a:gdLst>
            <a:ahLst/>
            <a:cxnLst>
              <a:cxn ang="T8">
                <a:pos x="T0" y="T1"/>
              </a:cxn>
              <a:cxn ang="T9">
                <a:pos x="T2" y="T3"/>
              </a:cxn>
              <a:cxn ang="T10">
                <a:pos x="T4" y="T5"/>
              </a:cxn>
              <a:cxn ang="T11">
                <a:pos x="T6" y="T7"/>
              </a:cxn>
            </a:cxnLst>
            <a:rect l="T12" t="T13" r="T14" b="T15"/>
            <a:pathLst>
              <a:path w="8213725" h="1439862">
                <a:moveTo>
                  <a:pt x="0" y="0"/>
                </a:moveTo>
                <a:lnTo>
                  <a:pt x="7973743" y="0"/>
                </a:lnTo>
                <a:cubicBezTo>
                  <a:pt x="8106281" y="0"/>
                  <a:pt x="8213725" y="107443"/>
                  <a:pt x="8213725" y="239982"/>
                </a:cubicBezTo>
                <a:lnTo>
                  <a:pt x="8213725" y="1439862"/>
                </a:lnTo>
                <a:lnTo>
                  <a:pt x="0" y="1439862"/>
                </a:lnTo>
                <a:close/>
              </a:path>
            </a:pathLst>
          </a:custGeom>
          <a:solidFill>
            <a:srgbClr val="FFFF00"/>
          </a:solidFill>
          <a:ln>
            <a:noFill/>
          </a:ln>
          <a:effectLst>
            <a:outerShdw blurRad="141605" dist="63500" dir="4499996" sx="100999" sy="100999" algn="tl" rotWithShape="0">
              <a:srgbClr val="808080">
                <a:alpha val="39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lang="de-DE" sz="1800" smtClean="0">
              <a:solidFill>
                <a:srgbClr val="FFFFFF"/>
              </a:solidFill>
              <a:latin typeface="Times New Roman" panose="02020603050405020304" pitchFamily="18" charset="0"/>
            </a:endParaRPr>
          </a:p>
        </p:txBody>
      </p:sp>
      <p:pic>
        <p:nvPicPr>
          <p:cNvPr id="6" name="Bild 10" descr="TravailSuisse Logo Standard Pantone 1797.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550" y="-42863"/>
            <a:ext cx="2565400" cy="143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Untertitel 2"/>
          <p:cNvSpPr>
            <a:spLocks noGrp="1"/>
          </p:cNvSpPr>
          <p:nvPr>
            <p:ph type="subTitle" idx="1"/>
          </p:nvPr>
        </p:nvSpPr>
        <p:spPr>
          <a:xfrm>
            <a:off x="2631232" y="3573016"/>
            <a:ext cx="5432648" cy="694928"/>
          </a:xfrm>
          <a:prstGeom prst="rect">
            <a:avLst/>
          </a:prstGeom>
        </p:spPr>
        <p:txBody>
          <a:bodyPr/>
          <a:lstStyle>
            <a:lvl1pPr marL="0" indent="0" algn="r">
              <a:buNone/>
              <a:defRPr sz="2200" b="0" i="0">
                <a:solidFill>
                  <a:schemeClr val="tx1"/>
                </a:solidFill>
                <a:latin typeface="Helvetica Neue"/>
                <a:cs typeface="Helvetica Neu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sp>
        <p:nvSpPr>
          <p:cNvPr id="2" name="Titel 1"/>
          <p:cNvSpPr>
            <a:spLocks noGrp="1"/>
          </p:cNvSpPr>
          <p:nvPr>
            <p:ph type="ctrTitle"/>
          </p:nvPr>
        </p:nvSpPr>
        <p:spPr>
          <a:xfrm>
            <a:off x="1439448" y="2996952"/>
            <a:ext cx="6624736" cy="576064"/>
          </a:xfrm>
          <a:prstGeom prst="rect">
            <a:avLst/>
          </a:prstGeom>
        </p:spPr>
        <p:txBody>
          <a:bodyPr anchor="b"/>
          <a:lstStyle>
            <a:lvl1pPr algn="r">
              <a:defRPr sz="2900" b="1" i="0">
                <a:latin typeface="Helvetica Neue"/>
                <a:cs typeface="Helvetica Neue"/>
              </a:defRPr>
            </a:lvl1pPr>
          </a:lstStyle>
          <a:p>
            <a:r>
              <a:rPr lang="de-DE" smtClean="0"/>
              <a:t>Titelmasterformat durch Klicken bearbeiten</a:t>
            </a:r>
            <a:endParaRPr lang="de-DE" dirty="0"/>
          </a:p>
        </p:txBody>
      </p:sp>
    </p:spTree>
    <p:extLst>
      <p:ext uri="{BB962C8B-B14F-4D97-AF65-F5344CB8AC3E}">
        <p14:creationId xmlns:p14="http://schemas.microsoft.com/office/powerpoint/2010/main" val="2764263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_zweizeiliger_Titel">
    <p:spTree>
      <p:nvGrpSpPr>
        <p:cNvPr id="1" name=""/>
        <p:cNvGrpSpPr/>
        <p:nvPr/>
      </p:nvGrpSpPr>
      <p:grpSpPr>
        <a:xfrm>
          <a:off x="0" y="0"/>
          <a:ext cx="0" cy="0"/>
          <a:chOff x="0" y="0"/>
          <a:chExt cx="0" cy="0"/>
        </a:xfrm>
      </p:grpSpPr>
      <p:sp>
        <p:nvSpPr>
          <p:cNvPr id="4" name="Rechteck 3"/>
          <p:cNvSpPr>
            <a:spLocks noChangeArrowheads="1"/>
          </p:cNvSpPr>
          <p:nvPr userDrawn="1"/>
        </p:nvSpPr>
        <p:spPr bwMode="auto">
          <a:xfrm>
            <a:off x="0" y="3348038"/>
            <a:ext cx="9144000" cy="3509962"/>
          </a:xfrm>
          <a:prstGeom prst="rect">
            <a:avLst/>
          </a:prstGeom>
          <a:solidFill>
            <a:srgbClr val="66585B"/>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lang="de-DE" sz="1800" smtClean="0">
              <a:solidFill>
                <a:srgbClr val="FFFFFF"/>
              </a:solidFill>
              <a:latin typeface="Times New Roman" panose="02020603050405020304" pitchFamily="18" charset="0"/>
            </a:endParaRPr>
          </a:p>
        </p:txBody>
      </p:sp>
      <p:sp>
        <p:nvSpPr>
          <p:cNvPr id="5" name="Eine Ecke des Rechtecks abrunden 7"/>
          <p:cNvSpPr>
            <a:spLocks noChangeArrowheads="1"/>
          </p:cNvSpPr>
          <p:nvPr userDrawn="1"/>
        </p:nvSpPr>
        <p:spPr bwMode="auto">
          <a:xfrm flipV="1">
            <a:off x="0" y="2708275"/>
            <a:ext cx="8213725" cy="2133600"/>
          </a:xfrm>
          <a:custGeom>
            <a:avLst/>
            <a:gdLst>
              <a:gd name="T0" fmla="*/ 4106863 w 8213725"/>
              <a:gd name="T1" fmla="*/ 0 h 2133600"/>
              <a:gd name="T2" fmla="*/ 0 w 8213725"/>
              <a:gd name="T3" fmla="*/ 1066800 h 2133600"/>
              <a:gd name="T4" fmla="*/ 4106863 w 8213725"/>
              <a:gd name="T5" fmla="*/ 2133600 h 2133600"/>
              <a:gd name="T6" fmla="*/ 8213725 w 8213725"/>
              <a:gd name="T7" fmla="*/ 1066800 h 2133600"/>
              <a:gd name="T8" fmla="*/ 3 60000 65536"/>
              <a:gd name="T9" fmla="*/ 2 60000 65536"/>
              <a:gd name="T10" fmla="*/ 1 60000 65536"/>
              <a:gd name="T11" fmla="*/ 0 60000 65536"/>
              <a:gd name="T12" fmla="*/ 0 w 8213725"/>
              <a:gd name="T13" fmla="*/ 0 h 2133600"/>
              <a:gd name="T14" fmla="*/ 8109571 w 8213725"/>
              <a:gd name="T15" fmla="*/ 2133600 h 2133600"/>
            </a:gdLst>
            <a:ahLst/>
            <a:cxnLst>
              <a:cxn ang="T8">
                <a:pos x="T0" y="T1"/>
              </a:cxn>
              <a:cxn ang="T9">
                <a:pos x="T2" y="T3"/>
              </a:cxn>
              <a:cxn ang="T10">
                <a:pos x="T4" y="T5"/>
              </a:cxn>
              <a:cxn ang="T11">
                <a:pos x="T6" y="T7"/>
              </a:cxn>
            </a:cxnLst>
            <a:rect l="T12" t="T13" r="T14" b="T15"/>
            <a:pathLst>
              <a:path w="8213725" h="2133600">
                <a:moveTo>
                  <a:pt x="0" y="0"/>
                </a:moveTo>
                <a:lnTo>
                  <a:pt x="7858118" y="0"/>
                </a:lnTo>
                <a:cubicBezTo>
                  <a:pt x="8054514" y="0"/>
                  <a:pt x="8213725" y="159210"/>
                  <a:pt x="8213725" y="355607"/>
                </a:cubicBezTo>
                <a:lnTo>
                  <a:pt x="8213725" y="2133600"/>
                </a:lnTo>
                <a:lnTo>
                  <a:pt x="0" y="2133600"/>
                </a:lnTo>
                <a:close/>
              </a:path>
            </a:pathLst>
          </a:custGeom>
          <a:solidFill>
            <a:srgbClr val="FFFF00"/>
          </a:solidFill>
          <a:ln>
            <a:noFill/>
          </a:ln>
          <a:effectLst>
            <a:outerShdw blurRad="141605" dist="63500" dir="4499996" sx="100999" sy="100999" algn="tl" rotWithShape="0">
              <a:srgbClr val="808080">
                <a:alpha val="39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lang="de-DE" sz="1800" smtClean="0">
              <a:solidFill>
                <a:srgbClr val="FFFFFF"/>
              </a:solidFill>
              <a:latin typeface="Times New Roman" panose="02020603050405020304" pitchFamily="18" charset="0"/>
            </a:endParaRPr>
          </a:p>
        </p:txBody>
      </p:sp>
      <p:pic>
        <p:nvPicPr>
          <p:cNvPr id="6" name="Bild 10" descr="TravailSuisse Logo Standard Pantone 1797.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550" y="-42863"/>
            <a:ext cx="2565400" cy="143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Untertitel 2"/>
          <p:cNvSpPr>
            <a:spLocks noGrp="1"/>
          </p:cNvSpPr>
          <p:nvPr>
            <p:ph type="subTitle" idx="1"/>
          </p:nvPr>
        </p:nvSpPr>
        <p:spPr>
          <a:xfrm>
            <a:off x="2631232" y="4077072"/>
            <a:ext cx="5432648" cy="694928"/>
          </a:xfrm>
          <a:prstGeom prst="rect">
            <a:avLst/>
          </a:prstGeom>
        </p:spPr>
        <p:txBody>
          <a:bodyPr/>
          <a:lstStyle>
            <a:lvl1pPr marL="0" indent="0" algn="r">
              <a:buNone/>
              <a:defRPr sz="2200" b="0" i="0">
                <a:solidFill>
                  <a:schemeClr val="tx1"/>
                </a:solidFill>
                <a:latin typeface="Helvetica Neue"/>
                <a:cs typeface="Helvetica Neu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sp>
        <p:nvSpPr>
          <p:cNvPr id="2" name="Titel 1"/>
          <p:cNvSpPr>
            <a:spLocks noGrp="1"/>
          </p:cNvSpPr>
          <p:nvPr>
            <p:ph type="ctrTitle"/>
          </p:nvPr>
        </p:nvSpPr>
        <p:spPr>
          <a:xfrm>
            <a:off x="1439448" y="2924944"/>
            <a:ext cx="6624736" cy="1008112"/>
          </a:xfrm>
          <a:prstGeom prst="rect">
            <a:avLst/>
          </a:prstGeom>
        </p:spPr>
        <p:txBody>
          <a:bodyPr anchor="b"/>
          <a:lstStyle>
            <a:lvl1pPr algn="r">
              <a:defRPr sz="2900" b="1" i="0">
                <a:latin typeface="Helvetica Neue"/>
                <a:cs typeface="Helvetica Neue"/>
              </a:defRPr>
            </a:lvl1pPr>
          </a:lstStyle>
          <a:p>
            <a:r>
              <a:rPr lang="de-DE" smtClean="0"/>
              <a:t>Titelmasterformat durch Klicken bearbeiten</a:t>
            </a:r>
            <a:endParaRPr lang="de-DE" dirty="0"/>
          </a:p>
        </p:txBody>
      </p:sp>
    </p:spTree>
    <p:extLst>
      <p:ext uri="{BB962C8B-B14F-4D97-AF65-F5344CB8AC3E}">
        <p14:creationId xmlns:p14="http://schemas.microsoft.com/office/powerpoint/2010/main" val="3662816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4" name="Bild 10" descr="TravailSuisse Logo Standard Pantone 1797.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550" y="31750"/>
            <a:ext cx="146526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468313" y="908721"/>
            <a:ext cx="8229600" cy="509587"/>
          </a:xfrm>
          <a:prstGeom prst="rect">
            <a:avLst/>
          </a:prstGeom>
        </p:spPr>
        <p:txBody>
          <a:bodyPr/>
          <a:lstStyle>
            <a:lvl1pPr algn="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457200" y="1738315"/>
            <a:ext cx="8229600" cy="4354983"/>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Fußzeilenplatzhalter 4"/>
          <p:cNvSpPr>
            <a:spLocks noGrp="1"/>
          </p:cNvSpPr>
          <p:nvPr>
            <p:ph type="ftr" sz="quarter" idx="10"/>
          </p:nvPr>
        </p:nvSpPr>
        <p:spPr/>
        <p:txBody>
          <a:bodyPr/>
          <a:lstStyle>
            <a:lvl1pPr>
              <a:defRPr smtClean="0"/>
            </a:lvl1pPr>
          </a:lstStyle>
          <a:p>
            <a:pPr>
              <a:defRPr/>
            </a:pPr>
            <a:r>
              <a:rPr lang="de-DE" smtClean="0"/>
              <a:t>FocusMEM, 26.05.2015</a:t>
            </a:r>
            <a:endParaRPr lang="de-DE"/>
          </a:p>
        </p:txBody>
      </p:sp>
      <p:sp>
        <p:nvSpPr>
          <p:cNvPr id="6" name="Foliennummernplatzhalter 5"/>
          <p:cNvSpPr>
            <a:spLocks noGrp="1"/>
          </p:cNvSpPr>
          <p:nvPr>
            <p:ph type="sldNum" sz="quarter" idx="11"/>
          </p:nvPr>
        </p:nvSpPr>
        <p:spPr/>
        <p:txBody>
          <a:bodyPr/>
          <a:lstStyle>
            <a:lvl1pPr>
              <a:defRPr smtClean="0"/>
            </a:lvl1pPr>
          </a:lstStyle>
          <a:p>
            <a:pPr>
              <a:defRPr/>
            </a:pPr>
            <a:fld id="{A740E0C4-5CD0-49FE-A279-24FEBFD18598}" type="slidenum">
              <a:rPr lang="de-DE"/>
              <a:pPr>
                <a:defRPr/>
              </a:pPr>
              <a:t>‹Nr.›</a:t>
            </a:fld>
            <a:endParaRPr lang="de-DE"/>
          </a:p>
        </p:txBody>
      </p:sp>
    </p:spTree>
    <p:extLst>
      <p:ext uri="{BB962C8B-B14F-4D97-AF65-F5344CB8AC3E}">
        <p14:creationId xmlns:p14="http://schemas.microsoft.com/office/powerpoint/2010/main" val="3938676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pic>
        <p:nvPicPr>
          <p:cNvPr id="5" name="Bild 10" descr="TravailSuisse Logo Standard Pantone 1797.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550" y="31750"/>
            <a:ext cx="146526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Inhaltsplatzhalter 2"/>
          <p:cNvSpPr>
            <a:spLocks noGrp="1"/>
          </p:cNvSpPr>
          <p:nvPr>
            <p:ph sz="half" idx="1"/>
          </p:nvPr>
        </p:nvSpPr>
        <p:spPr>
          <a:xfrm>
            <a:off x="457200" y="1739949"/>
            <a:ext cx="4038600" cy="4356000"/>
          </a:xfrm>
          <a:prstGeom prst="rect">
            <a:avLst/>
          </a:prstGeom>
        </p:spPr>
        <p:txBody>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p:cNvSpPr>
            <a:spLocks noGrp="1"/>
          </p:cNvSpPr>
          <p:nvPr>
            <p:ph sz="half" idx="2"/>
          </p:nvPr>
        </p:nvSpPr>
        <p:spPr>
          <a:xfrm>
            <a:off x="4648200" y="1739949"/>
            <a:ext cx="4038600" cy="4353347"/>
          </a:xfrm>
          <a:prstGeom prst="rect">
            <a:avLst/>
          </a:prstGeom>
        </p:spPr>
        <p:txBody>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Titel 1"/>
          <p:cNvSpPr>
            <a:spLocks noGrp="1"/>
          </p:cNvSpPr>
          <p:nvPr>
            <p:ph type="title"/>
          </p:nvPr>
        </p:nvSpPr>
        <p:spPr>
          <a:xfrm>
            <a:off x="468313" y="908721"/>
            <a:ext cx="8229600" cy="509587"/>
          </a:xfrm>
          <a:prstGeom prst="rect">
            <a:avLst/>
          </a:prstGeom>
        </p:spPr>
        <p:txBody>
          <a:bodyPr/>
          <a:lstStyle>
            <a:lvl1pPr algn="l">
              <a:defRPr/>
            </a:lvl1pPr>
          </a:lstStyle>
          <a:p>
            <a:r>
              <a:rPr lang="de-DE" smtClean="0"/>
              <a:t>Titelmasterformat durch Klicken bearbeiten</a:t>
            </a:r>
            <a:endParaRPr lang="de-DE" dirty="0"/>
          </a:p>
        </p:txBody>
      </p:sp>
      <p:sp>
        <p:nvSpPr>
          <p:cNvPr id="6" name="Fußzeilenplatzhalter 4"/>
          <p:cNvSpPr>
            <a:spLocks noGrp="1"/>
          </p:cNvSpPr>
          <p:nvPr>
            <p:ph type="ftr" sz="quarter" idx="10"/>
          </p:nvPr>
        </p:nvSpPr>
        <p:spPr/>
        <p:txBody>
          <a:bodyPr/>
          <a:lstStyle>
            <a:lvl1pPr>
              <a:defRPr smtClean="0"/>
            </a:lvl1pPr>
          </a:lstStyle>
          <a:p>
            <a:pPr>
              <a:defRPr/>
            </a:pPr>
            <a:r>
              <a:rPr lang="de-DE" smtClean="0"/>
              <a:t>FocusMEM, 26.05.2015</a:t>
            </a:r>
            <a:endParaRPr lang="de-DE"/>
          </a:p>
        </p:txBody>
      </p:sp>
      <p:sp>
        <p:nvSpPr>
          <p:cNvPr id="8" name="Foliennummernplatzhalter 5"/>
          <p:cNvSpPr>
            <a:spLocks noGrp="1"/>
          </p:cNvSpPr>
          <p:nvPr>
            <p:ph type="sldNum" sz="quarter" idx="11"/>
          </p:nvPr>
        </p:nvSpPr>
        <p:spPr/>
        <p:txBody>
          <a:bodyPr/>
          <a:lstStyle>
            <a:lvl1pPr>
              <a:defRPr smtClean="0"/>
            </a:lvl1pPr>
          </a:lstStyle>
          <a:p>
            <a:pPr>
              <a:defRPr/>
            </a:pPr>
            <a:fld id="{280C4BB1-586E-4692-9FD8-4E53C424DB93}" type="slidenum">
              <a:rPr lang="de-DE"/>
              <a:pPr>
                <a:defRPr/>
              </a:pPr>
              <a:t>‹Nr.›</a:t>
            </a:fld>
            <a:endParaRPr lang="de-DE"/>
          </a:p>
        </p:txBody>
      </p:sp>
    </p:spTree>
    <p:extLst>
      <p:ext uri="{BB962C8B-B14F-4D97-AF65-F5344CB8AC3E}">
        <p14:creationId xmlns:p14="http://schemas.microsoft.com/office/powerpoint/2010/main" val="2785849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pic>
        <p:nvPicPr>
          <p:cNvPr id="7" name="Bild 10" descr="TravailSuisse Logo Standard Pantone 1797.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550" y="31750"/>
            <a:ext cx="146526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platzhalter 2"/>
          <p:cNvSpPr>
            <a:spLocks noGrp="1"/>
          </p:cNvSpPr>
          <p:nvPr>
            <p:ph type="body" idx="1"/>
          </p:nvPr>
        </p:nvSpPr>
        <p:spPr>
          <a:xfrm>
            <a:off x="457200" y="1052737"/>
            <a:ext cx="4040188" cy="1008112"/>
          </a:xfrm>
          <a:prstGeom prst="rect">
            <a:avLst/>
          </a:prstGeom>
        </p:spPr>
        <p:txBody>
          <a:bodyPr/>
          <a:lstStyle>
            <a:lvl1pPr marL="0" indent="0">
              <a:buNone/>
              <a:defRPr sz="2600" b="0" i="0">
                <a:solidFill>
                  <a:srgbClr val="66585B"/>
                </a:solidFill>
                <a:latin typeface="Helvetica Neue Medium"/>
                <a:cs typeface="Helvetica Neue Medium"/>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6"/>
            <a:ext cx="4040188" cy="3918421"/>
          </a:xfrm>
          <a:prstGeom prst="rect">
            <a:avLst/>
          </a:prstGeom>
        </p:spPr>
        <p:txBody>
          <a:bodyPr/>
          <a:lstStyle>
            <a:lvl1pPr>
              <a:defRPr sz="2200"/>
            </a:lvl1pPr>
            <a:lvl2pPr>
              <a:defRPr sz="2200"/>
            </a:lvl2pPr>
            <a:lvl3pPr>
              <a:defRPr sz="2200"/>
            </a:lvl3pPr>
            <a:lvl4pPr>
              <a:defRPr sz="2200"/>
            </a:lvl4pPr>
            <a:lvl5pPr>
              <a:defRPr sz="22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platzhalter 4"/>
          <p:cNvSpPr>
            <a:spLocks noGrp="1"/>
          </p:cNvSpPr>
          <p:nvPr>
            <p:ph type="body" sz="quarter" idx="3"/>
          </p:nvPr>
        </p:nvSpPr>
        <p:spPr>
          <a:xfrm>
            <a:off x="4645029" y="1052737"/>
            <a:ext cx="4041775" cy="1008112"/>
          </a:xfrm>
          <a:prstGeom prst="rect">
            <a:avLst/>
          </a:prstGeom>
        </p:spPr>
        <p:txBody>
          <a:bodyPr/>
          <a:lstStyle>
            <a:lvl1pPr marL="0" indent="0">
              <a:buNone/>
              <a:defRPr sz="2600" b="0" i="0">
                <a:solidFill>
                  <a:srgbClr val="66585B"/>
                </a:solidFill>
                <a:latin typeface="Helvetica Neue Medium"/>
                <a:cs typeface="Helvetica Neue Medium"/>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9" y="2174876"/>
            <a:ext cx="4041775" cy="3918421"/>
          </a:xfrm>
          <a:prstGeom prst="rect">
            <a:avLst/>
          </a:prstGeom>
        </p:spPr>
        <p:txBody>
          <a:bodyPr/>
          <a:lstStyle>
            <a:lvl1pPr>
              <a:defRPr sz="2200"/>
            </a:lvl1pPr>
            <a:lvl2pPr>
              <a:defRPr sz="2200"/>
            </a:lvl2pPr>
            <a:lvl3pPr>
              <a:defRPr sz="2200"/>
            </a:lvl3pPr>
            <a:lvl4pPr>
              <a:defRPr sz="2200"/>
            </a:lvl4pPr>
            <a:lvl5pPr>
              <a:defRPr sz="22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Fußzeilenplatzhalter 4"/>
          <p:cNvSpPr>
            <a:spLocks noGrp="1"/>
          </p:cNvSpPr>
          <p:nvPr>
            <p:ph type="ftr" sz="quarter" idx="10"/>
          </p:nvPr>
        </p:nvSpPr>
        <p:spPr/>
        <p:txBody>
          <a:bodyPr/>
          <a:lstStyle>
            <a:lvl1pPr>
              <a:defRPr smtClean="0"/>
            </a:lvl1pPr>
          </a:lstStyle>
          <a:p>
            <a:pPr>
              <a:defRPr/>
            </a:pPr>
            <a:r>
              <a:rPr lang="de-DE" smtClean="0"/>
              <a:t>FocusMEM, 26.05.2015</a:t>
            </a:r>
            <a:endParaRPr lang="de-DE"/>
          </a:p>
        </p:txBody>
      </p:sp>
      <p:sp>
        <p:nvSpPr>
          <p:cNvPr id="9" name="Foliennummernplatzhalter 5"/>
          <p:cNvSpPr>
            <a:spLocks noGrp="1"/>
          </p:cNvSpPr>
          <p:nvPr>
            <p:ph type="sldNum" sz="quarter" idx="11"/>
          </p:nvPr>
        </p:nvSpPr>
        <p:spPr/>
        <p:txBody>
          <a:bodyPr/>
          <a:lstStyle>
            <a:lvl1pPr>
              <a:defRPr smtClean="0"/>
            </a:lvl1pPr>
          </a:lstStyle>
          <a:p>
            <a:pPr>
              <a:defRPr/>
            </a:pPr>
            <a:fld id="{7F614CCF-FC21-4D02-A778-E99E780C830A}" type="slidenum">
              <a:rPr lang="de-DE"/>
              <a:pPr>
                <a:defRPr/>
              </a:pPr>
              <a:t>‹Nr.›</a:t>
            </a:fld>
            <a:endParaRPr lang="de-DE"/>
          </a:p>
        </p:txBody>
      </p:sp>
    </p:spTree>
    <p:extLst>
      <p:ext uri="{BB962C8B-B14F-4D97-AF65-F5344CB8AC3E}">
        <p14:creationId xmlns:p14="http://schemas.microsoft.com/office/powerpoint/2010/main" val="27564847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ußzeilenplatzhalter 4"/>
          <p:cNvSpPr>
            <a:spLocks noGrp="1"/>
          </p:cNvSpPr>
          <p:nvPr>
            <p:ph type="ftr" sz="quarter" idx="3"/>
          </p:nvPr>
        </p:nvSpPr>
        <p:spPr>
          <a:xfrm>
            <a:off x="4932363" y="6524625"/>
            <a:ext cx="3527425" cy="14446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800" smtClean="0">
                <a:latin typeface="Helvetica Neue Light" pitchFamily="-104" charset="0"/>
              </a:defRPr>
            </a:lvl1pPr>
          </a:lstStyle>
          <a:p>
            <a:pPr>
              <a:defRPr/>
            </a:pPr>
            <a:r>
              <a:rPr lang="de-DE" smtClean="0"/>
              <a:t>FocusMEM, 26.05.2015</a:t>
            </a:r>
            <a:endParaRPr lang="de-DE"/>
          </a:p>
        </p:txBody>
      </p:sp>
      <p:sp>
        <p:nvSpPr>
          <p:cNvPr id="6" name="Foliennummernplatzhalter 5"/>
          <p:cNvSpPr>
            <a:spLocks noGrp="1"/>
          </p:cNvSpPr>
          <p:nvPr>
            <p:ph type="sldNum" sz="quarter" idx="4"/>
          </p:nvPr>
        </p:nvSpPr>
        <p:spPr>
          <a:xfrm>
            <a:off x="8532813" y="6524625"/>
            <a:ext cx="576262" cy="144463"/>
          </a:xfrm>
          <a:prstGeom prst="rect">
            <a:avLst/>
          </a:prstGeom>
        </p:spPr>
        <p:txBody>
          <a:bodyPr vert="horz" wrap="square" lIns="91440" tIns="45720" rIns="91440" bIns="45720" numCol="1" anchor="ctr" anchorCtr="0" compatLnSpc="1">
            <a:prstTxWarp prst="textNoShape">
              <a:avLst/>
            </a:prstTxWarp>
          </a:bodyPr>
          <a:lstStyle>
            <a:lvl1pPr eaLnBrk="1" hangingPunct="1">
              <a:defRPr sz="900" smtClean="0">
                <a:solidFill>
                  <a:srgbClr val="000000"/>
                </a:solidFill>
                <a:latin typeface="Helvetica Neue Light" pitchFamily="-104" charset="0"/>
              </a:defRPr>
            </a:lvl1pPr>
          </a:lstStyle>
          <a:p>
            <a:pPr>
              <a:defRPr/>
            </a:pPr>
            <a:fld id="{AE55E622-C1B1-48A3-9EA6-BFD679C80CE9}" type="slidenum">
              <a:rPr lang="de-DE"/>
              <a:pPr>
                <a:defRPr/>
              </a:pPr>
              <a:t>‹Nr.›</a:t>
            </a:fld>
            <a:endParaRPr lang="de-DE"/>
          </a:p>
        </p:txBody>
      </p:sp>
      <p:cxnSp>
        <p:nvCxnSpPr>
          <p:cNvPr id="3" name="Gerade Verbindung 2"/>
          <p:cNvCxnSpPr>
            <a:cxnSpLocks noChangeShapeType="1"/>
          </p:cNvCxnSpPr>
          <p:nvPr/>
        </p:nvCxnSpPr>
        <p:spPr bwMode="auto">
          <a:xfrm>
            <a:off x="8496300" y="6523038"/>
            <a:ext cx="0" cy="125412"/>
          </a:xfrm>
          <a:prstGeom prst="line">
            <a:avLst/>
          </a:prstGeom>
          <a:noFill/>
          <a:ln w="6350">
            <a:solidFill>
              <a:srgbClr val="66585B"/>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Tree>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Lst>
  <p:hf hdr="0" dt="0"/>
  <p:txStyles>
    <p:titleStyle>
      <a:lvl1pPr algn="ctr" defTabSz="457200" rtl="0" eaLnBrk="1" fontAlgn="base" hangingPunct="1">
        <a:spcBef>
          <a:spcPct val="0"/>
        </a:spcBef>
        <a:spcAft>
          <a:spcPct val="0"/>
        </a:spcAft>
        <a:defRPr sz="2900" kern="1200">
          <a:solidFill>
            <a:srgbClr val="66585B"/>
          </a:solidFill>
          <a:latin typeface="Helvetica Neue Medium"/>
          <a:ea typeface="ＭＳ Ｐゴシック" charset="0"/>
          <a:cs typeface="Helvetica Neue Medium"/>
        </a:defRPr>
      </a:lvl1pPr>
      <a:lvl2pPr algn="ctr" defTabSz="457200" rtl="0" eaLnBrk="1" fontAlgn="base" hangingPunct="1">
        <a:spcBef>
          <a:spcPct val="0"/>
        </a:spcBef>
        <a:spcAft>
          <a:spcPct val="0"/>
        </a:spcAft>
        <a:defRPr sz="2900">
          <a:solidFill>
            <a:srgbClr val="66585B"/>
          </a:solidFill>
          <a:latin typeface="Helvetica Neue Medium" charset="0"/>
          <a:ea typeface="ＭＳ Ｐゴシック" charset="0"/>
          <a:cs typeface="Helvetica Neue Medium" pitchFamily="-104" charset="0"/>
        </a:defRPr>
      </a:lvl2pPr>
      <a:lvl3pPr algn="ctr" defTabSz="457200" rtl="0" eaLnBrk="1" fontAlgn="base" hangingPunct="1">
        <a:spcBef>
          <a:spcPct val="0"/>
        </a:spcBef>
        <a:spcAft>
          <a:spcPct val="0"/>
        </a:spcAft>
        <a:defRPr sz="2900">
          <a:solidFill>
            <a:srgbClr val="66585B"/>
          </a:solidFill>
          <a:latin typeface="Helvetica Neue Medium" charset="0"/>
          <a:ea typeface="ＭＳ Ｐゴシック" charset="0"/>
          <a:cs typeface="Helvetica Neue Medium" pitchFamily="-104" charset="0"/>
        </a:defRPr>
      </a:lvl3pPr>
      <a:lvl4pPr algn="ctr" defTabSz="457200" rtl="0" eaLnBrk="1" fontAlgn="base" hangingPunct="1">
        <a:spcBef>
          <a:spcPct val="0"/>
        </a:spcBef>
        <a:spcAft>
          <a:spcPct val="0"/>
        </a:spcAft>
        <a:defRPr sz="2900">
          <a:solidFill>
            <a:srgbClr val="66585B"/>
          </a:solidFill>
          <a:latin typeface="Helvetica Neue Medium" charset="0"/>
          <a:ea typeface="ＭＳ Ｐゴシック" charset="0"/>
          <a:cs typeface="Helvetica Neue Medium" pitchFamily="-104" charset="0"/>
        </a:defRPr>
      </a:lvl4pPr>
      <a:lvl5pPr algn="ctr" defTabSz="457200" rtl="0" eaLnBrk="1" fontAlgn="base" hangingPunct="1">
        <a:spcBef>
          <a:spcPct val="0"/>
        </a:spcBef>
        <a:spcAft>
          <a:spcPct val="0"/>
        </a:spcAft>
        <a:defRPr sz="2900">
          <a:solidFill>
            <a:srgbClr val="66585B"/>
          </a:solidFill>
          <a:latin typeface="Helvetica Neue Medium" charset="0"/>
          <a:ea typeface="ＭＳ Ｐゴシック" charset="0"/>
          <a:cs typeface="Helvetica Neue Medium" pitchFamily="-104"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lnSpc>
          <a:spcPct val="120000"/>
        </a:lnSpc>
        <a:spcBef>
          <a:spcPct val="20000"/>
        </a:spcBef>
        <a:spcAft>
          <a:spcPct val="0"/>
        </a:spcAft>
        <a:buFont typeface="Arial" panose="020B0604020202020204" pitchFamily="34" charset="0"/>
        <a:buChar char="•"/>
        <a:defRPr sz="2200" kern="1200">
          <a:solidFill>
            <a:schemeClr val="tx1"/>
          </a:solidFill>
          <a:latin typeface="Helvetica Neue"/>
          <a:ea typeface="ＭＳ Ｐゴシック" charset="0"/>
          <a:cs typeface="Helvetica Neue"/>
        </a:defRPr>
      </a:lvl1pPr>
      <a:lvl2pPr marL="457200" algn="l" defTabSz="457200" rtl="0" eaLnBrk="1" fontAlgn="base" hangingPunct="1">
        <a:lnSpc>
          <a:spcPct val="120000"/>
        </a:lnSpc>
        <a:spcBef>
          <a:spcPct val="20000"/>
        </a:spcBef>
        <a:spcAft>
          <a:spcPct val="0"/>
        </a:spcAft>
        <a:buFont typeface="Arial" panose="020B0604020202020204" pitchFamily="34" charset="0"/>
        <a:buChar char="–"/>
        <a:defRPr sz="2200" kern="1200">
          <a:solidFill>
            <a:schemeClr val="tx1"/>
          </a:solidFill>
          <a:latin typeface="Helvetica Neue"/>
          <a:ea typeface="ＭＳ Ｐゴシック" charset="0"/>
          <a:cs typeface="Helvetica Neue"/>
        </a:defRPr>
      </a:lvl2pPr>
      <a:lvl3pPr marL="914400" algn="l" defTabSz="457200" rtl="0" eaLnBrk="1" fontAlgn="base" hangingPunct="1">
        <a:lnSpc>
          <a:spcPct val="120000"/>
        </a:lnSpc>
        <a:spcBef>
          <a:spcPct val="20000"/>
        </a:spcBef>
        <a:spcAft>
          <a:spcPct val="0"/>
        </a:spcAft>
        <a:buFont typeface="Arial" panose="020B0604020202020204" pitchFamily="34" charset="0"/>
        <a:buChar char="•"/>
        <a:defRPr sz="2200" kern="1200">
          <a:solidFill>
            <a:schemeClr val="tx1"/>
          </a:solidFill>
          <a:latin typeface="Helvetica Neue"/>
          <a:ea typeface="ＭＳ Ｐゴシック" charset="0"/>
          <a:cs typeface="Helvetica Neue"/>
        </a:defRPr>
      </a:lvl3pPr>
      <a:lvl4pPr marL="1371600" algn="l" defTabSz="457200" rtl="0" eaLnBrk="1" fontAlgn="base" hangingPunct="1">
        <a:lnSpc>
          <a:spcPct val="120000"/>
        </a:lnSpc>
        <a:spcBef>
          <a:spcPct val="20000"/>
        </a:spcBef>
        <a:spcAft>
          <a:spcPct val="0"/>
        </a:spcAft>
        <a:buFont typeface="Arial" panose="020B0604020202020204" pitchFamily="34" charset="0"/>
        <a:buChar char="–"/>
        <a:defRPr sz="2200" kern="1200">
          <a:solidFill>
            <a:schemeClr val="tx1"/>
          </a:solidFill>
          <a:latin typeface="Helvetica Neue"/>
          <a:ea typeface="ＭＳ Ｐゴシック" charset="0"/>
          <a:cs typeface="Helvetica Neue"/>
        </a:defRPr>
      </a:lvl4pPr>
      <a:lvl5pPr marL="1828800" algn="l" defTabSz="457200" rtl="0" eaLnBrk="1" fontAlgn="base" hangingPunct="1">
        <a:lnSpc>
          <a:spcPct val="120000"/>
        </a:lnSpc>
        <a:spcBef>
          <a:spcPct val="20000"/>
        </a:spcBef>
        <a:spcAft>
          <a:spcPct val="0"/>
        </a:spcAft>
        <a:buFont typeface="Arial" panose="020B0604020202020204" pitchFamily="34" charset="0"/>
        <a:buChar char="»"/>
        <a:defRPr sz="2200" kern="1200">
          <a:solidFill>
            <a:schemeClr val="tx1"/>
          </a:solidFill>
          <a:latin typeface="Helvetica Neue"/>
          <a:ea typeface="ＭＳ Ｐゴシック" charset="0"/>
          <a:cs typeface="Helvetica Neu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hteck 7"/>
          <p:cNvSpPr>
            <a:spLocks noChangeArrowheads="1"/>
          </p:cNvSpPr>
          <p:nvPr/>
        </p:nvSpPr>
        <p:spPr bwMode="auto">
          <a:xfrm>
            <a:off x="0" y="3212975"/>
            <a:ext cx="9144000" cy="3645025"/>
          </a:xfrm>
          <a:prstGeom prst="rect">
            <a:avLst/>
          </a:prstGeom>
          <a:solidFill>
            <a:srgbClr val="66585B"/>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lang="de-DE" sz="1800" smtClean="0">
              <a:solidFill>
                <a:srgbClr val="FFFFFF"/>
              </a:solidFill>
              <a:latin typeface="Times New Roman" panose="02020603050405020304" pitchFamily="18" charset="0"/>
            </a:endParaRPr>
          </a:p>
        </p:txBody>
      </p:sp>
      <p:sp>
        <p:nvSpPr>
          <p:cNvPr id="6" name="Eine Ecke des Rechtecks abrunden 5"/>
          <p:cNvSpPr>
            <a:spLocks noChangeArrowheads="1"/>
          </p:cNvSpPr>
          <p:nvPr/>
        </p:nvSpPr>
        <p:spPr bwMode="auto">
          <a:xfrm flipV="1">
            <a:off x="0" y="2663556"/>
            <a:ext cx="8229600" cy="1269500"/>
          </a:xfrm>
          <a:custGeom>
            <a:avLst/>
            <a:gdLst>
              <a:gd name="T0" fmla="*/ 4114800 w 8229600"/>
              <a:gd name="T1" fmla="*/ 0 h 2133600"/>
              <a:gd name="T2" fmla="*/ 0 w 8229600"/>
              <a:gd name="T3" fmla="*/ 1066800 h 2133600"/>
              <a:gd name="T4" fmla="*/ 4114800 w 8229600"/>
              <a:gd name="T5" fmla="*/ 2133600 h 2133600"/>
              <a:gd name="T6" fmla="*/ 8229600 w 8229600"/>
              <a:gd name="T7" fmla="*/ 1066800 h 2133600"/>
              <a:gd name="T8" fmla="*/ 3 60000 65536"/>
              <a:gd name="T9" fmla="*/ 2 60000 65536"/>
              <a:gd name="T10" fmla="*/ 1 60000 65536"/>
              <a:gd name="T11" fmla="*/ 0 60000 65536"/>
              <a:gd name="T12" fmla="*/ 0 w 8229600"/>
              <a:gd name="T13" fmla="*/ 0 h 2133600"/>
              <a:gd name="T14" fmla="*/ 8125446 w 8229600"/>
              <a:gd name="T15" fmla="*/ 2133600 h 2133600"/>
            </a:gdLst>
            <a:ahLst/>
            <a:cxnLst>
              <a:cxn ang="T8">
                <a:pos x="T0" y="T1"/>
              </a:cxn>
              <a:cxn ang="T9">
                <a:pos x="T2" y="T3"/>
              </a:cxn>
              <a:cxn ang="T10">
                <a:pos x="T4" y="T5"/>
              </a:cxn>
              <a:cxn ang="T11">
                <a:pos x="T6" y="T7"/>
              </a:cxn>
            </a:cxnLst>
            <a:rect l="T12" t="T13" r="T14" b="T15"/>
            <a:pathLst>
              <a:path w="8229600" h="2133600">
                <a:moveTo>
                  <a:pt x="0" y="0"/>
                </a:moveTo>
                <a:lnTo>
                  <a:pt x="7873993" y="0"/>
                </a:lnTo>
                <a:cubicBezTo>
                  <a:pt x="8070389" y="0"/>
                  <a:pt x="8229600" y="159210"/>
                  <a:pt x="8229600" y="355607"/>
                </a:cubicBezTo>
                <a:lnTo>
                  <a:pt x="8229600" y="2133600"/>
                </a:lnTo>
                <a:lnTo>
                  <a:pt x="0" y="2133600"/>
                </a:lnTo>
                <a:close/>
              </a:path>
            </a:pathLst>
          </a:custGeom>
          <a:solidFill>
            <a:srgbClr val="FFFF00"/>
          </a:solidFill>
          <a:ln>
            <a:noFill/>
          </a:ln>
          <a:effectLst>
            <a:outerShdw blurRad="141605" dist="63500" dir="4499996" sx="100999" sy="100999" algn="tl" rotWithShape="0">
              <a:srgbClr val="808080">
                <a:alpha val="39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lang="de-DE" sz="1800" smtClean="0">
              <a:solidFill>
                <a:srgbClr val="FFFFFF"/>
              </a:solidFill>
              <a:latin typeface="Times New Roman" panose="02020603050405020304" pitchFamily="18" charset="0"/>
            </a:endParaRPr>
          </a:p>
        </p:txBody>
      </p:sp>
      <p:sp>
        <p:nvSpPr>
          <p:cNvPr id="9220" name="Untertitel 2"/>
          <p:cNvSpPr>
            <a:spLocks noGrp="1"/>
          </p:cNvSpPr>
          <p:nvPr>
            <p:ph type="subTitle" idx="1"/>
          </p:nvPr>
        </p:nvSpPr>
        <p:spPr bwMode="auto">
          <a:xfrm>
            <a:off x="258333" y="4725144"/>
            <a:ext cx="7812981" cy="80499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de-DE" sz="2000" dirty="0"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Bruno Weber-Gobet</a:t>
            </a:r>
            <a:r>
              <a:rPr lang="de-DE" sz="1800" dirty="0"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 </a:t>
            </a:r>
          </a:p>
          <a:p>
            <a:pPr eaLnBrk="1" hangingPunct="1"/>
            <a:r>
              <a:rPr lang="de-DE" sz="1600" dirty="0"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Leiter Bildungspolitik Travail.Suisse /Leiter Bildungsinstitut für Arbeitnehmende ARC</a:t>
            </a:r>
            <a:r>
              <a:rPr lang="de-DE" sz="1800" dirty="0"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 </a:t>
            </a:r>
          </a:p>
        </p:txBody>
      </p:sp>
      <p:sp>
        <p:nvSpPr>
          <p:cNvPr id="9221" name="Rectangle 2"/>
          <p:cNvSpPr>
            <a:spLocks noGrp="1" noChangeArrowheads="1"/>
          </p:cNvSpPr>
          <p:nvPr>
            <p:ph type="ctrTitle"/>
          </p:nvPr>
        </p:nvSpPr>
        <p:spPr bwMode="auto">
          <a:xfrm>
            <a:off x="82550" y="2663556"/>
            <a:ext cx="7981951" cy="10534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lnSpc>
                <a:spcPct val="110000"/>
              </a:lnSpc>
            </a:pPr>
            <a:r>
              <a:rPr lang="de-CH" sz="2800" dirty="0" smtClean="0">
                <a:solidFill>
                  <a:srgbClr val="000000"/>
                </a:solidFill>
                <a:latin typeface="Arial" panose="020B0604020202020204" pitchFamily="34" charset="0"/>
                <a:ea typeface="ＭＳ Ｐゴシック" panose="020B0600070205080204" pitchFamily="34" charset="-128"/>
                <a:cs typeface="Arial" panose="020B0604020202020204" pitchFamily="34" charset="0"/>
              </a:rPr>
              <a:t>Blitzlichter zur demografischen Entwicklung in der Schweiz</a:t>
            </a:r>
          </a:p>
        </p:txBody>
      </p:sp>
      <p:pic>
        <p:nvPicPr>
          <p:cNvPr id="9222" name="Bild 10" descr="TravailSuisse Logo Standard Pantone 1797.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550" y="-42863"/>
            <a:ext cx="2565400" cy="143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600" b="1" dirty="0" smtClean="0">
                <a:solidFill>
                  <a:srgbClr val="FF0000"/>
                </a:solidFill>
              </a:rPr>
              <a:t>Die Lebensalter</a:t>
            </a:r>
            <a:endParaRPr lang="de-CH" sz="2600" b="1" dirty="0">
              <a:solidFill>
                <a:srgbClr val="FF0000"/>
              </a:solidFill>
            </a:endParaRPr>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2992483938"/>
              </p:ext>
            </p:extLst>
          </p:nvPr>
        </p:nvGraphicFramePr>
        <p:xfrm>
          <a:off x="2894582" y="1625121"/>
          <a:ext cx="3354835" cy="4737806"/>
        </p:xfrm>
        <a:graphic>
          <a:graphicData uri="http://schemas.openxmlformats.org/drawingml/2006/table">
            <a:tbl>
              <a:tblPr firstRow="1" firstCol="1" lastRow="1" lastCol="1" bandRow="1" bandCol="1">
                <a:tableStyleId>{5C22544A-7EE6-4342-B048-85BDC9FD1C3A}</a:tableStyleId>
              </a:tblPr>
              <a:tblGrid>
                <a:gridCol w="865294"/>
                <a:gridCol w="1600575"/>
                <a:gridCol w="888966"/>
              </a:tblGrid>
              <a:tr h="174807">
                <a:tc>
                  <a:txBody>
                    <a:bodyPr/>
                    <a:lstStyle/>
                    <a:p>
                      <a:pPr algn="ctr">
                        <a:spcAft>
                          <a:spcPts val="0"/>
                        </a:spcAft>
                      </a:pPr>
                      <a:r>
                        <a:rPr lang="de-DE" sz="1400" dirty="0">
                          <a:effectLst/>
                        </a:rPr>
                        <a:t>1945</a:t>
                      </a:r>
                      <a:endParaRPr lang="de-CH" sz="14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tc>
                <a:tc>
                  <a:txBody>
                    <a:bodyPr/>
                    <a:lstStyle/>
                    <a:p>
                      <a:pPr>
                        <a:spcAft>
                          <a:spcPts val="0"/>
                        </a:spcAft>
                      </a:pPr>
                      <a:r>
                        <a:rPr lang="de-DE" sz="1100">
                          <a:effectLst/>
                        </a:rPr>
                        <a:t> </a:t>
                      </a:r>
                      <a:endParaRPr lang="de-CH" sz="70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tc>
                <a:tc>
                  <a:txBody>
                    <a:bodyPr/>
                    <a:lstStyle/>
                    <a:p>
                      <a:pPr algn="ctr">
                        <a:spcAft>
                          <a:spcPts val="0"/>
                        </a:spcAft>
                      </a:pPr>
                      <a:r>
                        <a:rPr lang="de-DE" sz="1400" dirty="0">
                          <a:effectLst/>
                        </a:rPr>
                        <a:t>2011</a:t>
                      </a:r>
                      <a:endParaRPr lang="de-CH" sz="14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tc>
              </a:tr>
              <a:tr h="708332">
                <a:tc>
                  <a:txBody>
                    <a:bodyPr/>
                    <a:lstStyle/>
                    <a:p>
                      <a:pPr>
                        <a:lnSpc>
                          <a:spcPts val="1200"/>
                        </a:lnSpc>
                        <a:spcAft>
                          <a:spcPts val="0"/>
                        </a:spcAft>
                      </a:pPr>
                      <a:r>
                        <a:rPr lang="de-DE" sz="700" dirty="0">
                          <a:effectLst/>
                        </a:rPr>
                        <a:t> </a:t>
                      </a:r>
                      <a:endParaRPr lang="de-CH" sz="700" dirty="0">
                        <a:effectLst/>
                      </a:endParaRPr>
                    </a:p>
                    <a:p>
                      <a:pPr>
                        <a:lnSpc>
                          <a:spcPts val="1200"/>
                        </a:lnSpc>
                        <a:spcAft>
                          <a:spcPts val="0"/>
                        </a:spcAft>
                      </a:pPr>
                      <a:r>
                        <a:rPr lang="de-DE" sz="700" dirty="0">
                          <a:effectLst/>
                        </a:rPr>
                        <a:t> </a:t>
                      </a:r>
                      <a:endParaRPr lang="de-CH" sz="700" dirty="0">
                        <a:effectLst/>
                      </a:endParaRPr>
                    </a:p>
                    <a:p>
                      <a:pPr>
                        <a:lnSpc>
                          <a:spcPts val="1200"/>
                        </a:lnSpc>
                        <a:spcAft>
                          <a:spcPts val="0"/>
                        </a:spcAft>
                      </a:pPr>
                      <a:r>
                        <a:rPr lang="de-DE" sz="700" dirty="0">
                          <a:effectLst/>
                        </a:rPr>
                        <a:t> </a:t>
                      </a:r>
                      <a:endParaRPr lang="de-CH" sz="700" dirty="0">
                        <a:effectLst/>
                      </a:endParaRPr>
                    </a:p>
                    <a:p>
                      <a:pPr>
                        <a:lnSpc>
                          <a:spcPts val="1200"/>
                        </a:lnSpc>
                        <a:spcAft>
                          <a:spcPts val="0"/>
                        </a:spcAft>
                      </a:pPr>
                      <a:r>
                        <a:rPr lang="de-DE" sz="700" dirty="0">
                          <a:effectLst/>
                        </a:rPr>
                        <a:t> </a:t>
                      </a:r>
                      <a:endParaRPr lang="de-CH" sz="700" dirty="0">
                        <a:effectLst/>
                      </a:endParaRPr>
                    </a:p>
                    <a:p>
                      <a:pPr>
                        <a:lnSpc>
                          <a:spcPts val="1200"/>
                        </a:lnSpc>
                        <a:spcAft>
                          <a:spcPts val="0"/>
                        </a:spcAft>
                      </a:pPr>
                      <a:r>
                        <a:rPr lang="de-DE" sz="700" dirty="0">
                          <a:effectLst/>
                        </a:rPr>
                        <a:t> </a:t>
                      </a:r>
                      <a:endParaRPr lang="de-CH" sz="7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solidFill>
                      <a:schemeClr val="accent3">
                        <a:lumMod val="40000"/>
                        <a:lumOff val="60000"/>
                      </a:schemeClr>
                    </a:solidFill>
                  </a:tcPr>
                </a:tc>
                <a:tc>
                  <a:txBody>
                    <a:bodyPr/>
                    <a:lstStyle/>
                    <a:p>
                      <a:pPr algn="ctr">
                        <a:spcAft>
                          <a:spcPts val="0"/>
                        </a:spcAft>
                      </a:pPr>
                      <a:r>
                        <a:rPr lang="de-DE" sz="1400" dirty="0">
                          <a:effectLst/>
                        </a:rPr>
                        <a:t>Kinder</a:t>
                      </a:r>
                      <a:endParaRPr lang="de-CH" sz="1400" dirty="0">
                        <a:effectLst/>
                      </a:endParaRPr>
                    </a:p>
                    <a:p>
                      <a:pPr algn="ctr">
                        <a:spcAft>
                          <a:spcPts val="0"/>
                        </a:spcAft>
                      </a:pPr>
                      <a:r>
                        <a:rPr lang="de-DE" sz="1400" dirty="0">
                          <a:effectLst/>
                        </a:rPr>
                        <a:t>Jugendliche</a:t>
                      </a:r>
                      <a:endParaRPr lang="de-CH" sz="1400" dirty="0">
                        <a:effectLst/>
                      </a:endParaRPr>
                    </a:p>
                    <a:p>
                      <a:pPr algn="ctr">
                        <a:spcAft>
                          <a:spcPts val="0"/>
                        </a:spcAft>
                      </a:pPr>
                      <a:r>
                        <a:rPr lang="de-DE" sz="1100" dirty="0">
                          <a:effectLst/>
                        </a:rPr>
                        <a:t> </a:t>
                      </a:r>
                      <a:endParaRPr lang="de-CH" sz="7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tc>
                <a:tc>
                  <a:txBody>
                    <a:bodyPr/>
                    <a:lstStyle/>
                    <a:p>
                      <a:pPr>
                        <a:lnSpc>
                          <a:spcPts val="1200"/>
                        </a:lnSpc>
                        <a:spcAft>
                          <a:spcPts val="0"/>
                        </a:spcAft>
                      </a:pPr>
                      <a:r>
                        <a:rPr lang="de-DE" sz="700" dirty="0">
                          <a:effectLst/>
                        </a:rPr>
                        <a:t> </a:t>
                      </a:r>
                      <a:endParaRPr lang="de-CH" sz="7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solidFill>
                      <a:schemeClr val="accent3">
                        <a:lumMod val="40000"/>
                        <a:lumOff val="60000"/>
                      </a:schemeClr>
                    </a:solidFill>
                  </a:tcPr>
                </a:tc>
              </a:tr>
              <a:tr h="279618">
                <a:tc rowSpan="2">
                  <a:txBody>
                    <a:bodyPr/>
                    <a:lstStyle/>
                    <a:p>
                      <a:pPr>
                        <a:lnSpc>
                          <a:spcPts val="1200"/>
                        </a:lnSpc>
                        <a:spcAft>
                          <a:spcPts val="0"/>
                        </a:spcAft>
                      </a:pPr>
                      <a:r>
                        <a:rPr lang="de-DE" sz="700" dirty="0">
                          <a:effectLst/>
                          <a:highlight>
                            <a:srgbClr val="00FFFF"/>
                          </a:highlight>
                        </a:rPr>
                        <a:t> </a:t>
                      </a:r>
                      <a:endParaRPr lang="de-CH" sz="7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solidFill>
                      <a:schemeClr val="accent3">
                        <a:lumMod val="60000"/>
                        <a:lumOff val="40000"/>
                      </a:schemeClr>
                    </a:solidFill>
                  </a:tcPr>
                </a:tc>
                <a:tc rowSpan="2">
                  <a:txBody>
                    <a:bodyPr/>
                    <a:lstStyle/>
                    <a:p>
                      <a:pPr algn="ctr">
                        <a:spcAft>
                          <a:spcPts val="0"/>
                        </a:spcAft>
                      </a:pPr>
                      <a:r>
                        <a:rPr lang="de-DE" sz="1400" dirty="0">
                          <a:effectLst/>
                        </a:rPr>
                        <a:t>Erwachsene Erwerbstätige</a:t>
                      </a:r>
                      <a:endParaRPr lang="de-CH" sz="1400" dirty="0">
                        <a:effectLst/>
                      </a:endParaRPr>
                    </a:p>
                    <a:p>
                      <a:pPr algn="ctr">
                        <a:spcAft>
                          <a:spcPts val="0"/>
                        </a:spcAft>
                      </a:pPr>
                      <a:r>
                        <a:rPr lang="de-DE" sz="1100" dirty="0">
                          <a:effectLst/>
                        </a:rPr>
                        <a:t> </a:t>
                      </a:r>
                      <a:endParaRPr lang="de-CH" sz="700" dirty="0">
                        <a:effectLst/>
                      </a:endParaRPr>
                    </a:p>
                    <a:p>
                      <a:pPr algn="ctr">
                        <a:spcAft>
                          <a:spcPts val="0"/>
                        </a:spcAft>
                      </a:pPr>
                      <a:r>
                        <a:rPr lang="de-DE" sz="1100" dirty="0">
                          <a:effectLst/>
                        </a:rPr>
                        <a:t> </a:t>
                      </a:r>
                      <a:endParaRPr lang="de-CH" sz="700" dirty="0">
                        <a:effectLst/>
                      </a:endParaRPr>
                    </a:p>
                    <a:p>
                      <a:pPr algn="ctr">
                        <a:spcAft>
                          <a:spcPts val="0"/>
                        </a:spcAft>
                      </a:pPr>
                      <a:r>
                        <a:rPr lang="de-DE" sz="1100" dirty="0">
                          <a:effectLst/>
                        </a:rPr>
                        <a:t> </a:t>
                      </a:r>
                      <a:endParaRPr lang="de-CH" sz="700" dirty="0">
                        <a:effectLst/>
                      </a:endParaRPr>
                    </a:p>
                    <a:p>
                      <a:pPr algn="ctr">
                        <a:spcAft>
                          <a:spcPts val="0"/>
                        </a:spcAft>
                      </a:pPr>
                      <a:r>
                        <a:rPr lang="de-DE" sz="1100" dirty="0">
                          <a:effectLst/>
                        </a:rPr>
                        <a:t> </a:t>
                      </a:r>
                      <a:endParaRPr lang="de-CH" sz="700" dirty="0">
                        <a:effectLst/>
                      </a:endParaRPr>
                    </a:p>
                    <a:p>
                      <a:pPr algn="ctr">
                        <a:spcAft>
                          <a:spcPts val="0"/>
                        </a:spcAft>
                      </a:pPr>
                      <a:r>
                        <a:rPr lang="de-DE" sz="1100" dirty="0">
                          <a:effectLst/>
                        </a:rPr>
                        <a:t> </a:t>
                      </a:r>
                      <a:endParaRPr lang="de-CH" sz="700" dirty="0">
                        <a:effectLst/>
                      </a:endParaRPr>
                    </a:p>
                    <a:p>
                      <a:pPr algn="ctr">
                        <a:spcAft>
                          <a:spcPts val="0"/>
                        </a:spcAft>
                      </a:pPr>
                      <a:r>
                        <a:rPr lang="de-DE" sz="1100" dirty="0">
                          <a:effectLst/>
                        </a:rPr>
                        <a:t> </a:t>
                      </a:r>
                      <a:endParaRPr lang="de-CH" sz="700" dirty="0">
                        <a:effectLst/>
                      </a:endParaRPr>
                    </a:p>
                    <a:p>
                      <a:pPr algn="ctr">
                        <a:spcAft>
                          <a:spcPts val="0"/>
                        </a:spcAft>
                      </a:pPr>
                      <a:r>
                        <a:rPr lang="de-DE" sz="1100" dirty="0">
                          <a:effectLst/>
                        </a:rPr>
                        <a:t> </a:t>
                      </a:r>
                      <a:endParaRPr lang="de-CH" sz="700" dirty="0">
                        <a:effectLst/>
                      </a:endParaRPr>
                    </a:p>
                    <a:p>
                      <a:pPr algn="ctr">
                        <a:spcAft>
                          <a:spcPts val="0"/>
                        </a:spcAft>
                      </a:pPr>
                      <a:r>
                        <a:rPr lang="de-DE" sz="1100" dirty="0">
                          <a:effectLst/>
                        </a:rPr>
                        <a:t> </a:t>
                      </a:r>
                      <a:endParaRPr lang="de-CH" sz="700" dirty="0">
                        <a:effectLst/>
                      </a:endParaRPr>
                    </a:p>
                    <a:p>
                      <a:pPr algn="ctr">
                        <a:spcAft>
                          <a:spcPts val="0"/>
                        </a:spcAft>
                      </a:pPr>
                      <a:r>
                        <a:rPr lang="de-DE" sz="1100" dirty="0">
                          <a:effectLst/>
                        </a:rPr>
                        <a:t> </a:t>
                      </a:r>
                      <a:endParaRPr lang="de-CH" sz="700" dirty="0">
                        <a:effectLst/>
                      </a:endParaRPr>
                    </a:p>
                    <a:p>
                      <a:pPr algn="ctr">
                        <a:spcAft>
                          <a:spcPts val="0"/>
                        </a:spcAft>
                      </a:pPr>
                      <a:r>
                        <a:rPr lang="de-DE" sz="1100" dirty="0">
                          <a:effectLst/>
                        </a:rPr>
                        <a:t> </a:t>
                      </a:r>
                      <a:endParaRPr lang="de-CH" sz="7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tc>
                <a:tc>
                  <a:txBody>
                    <a:bodyPr/>
                    <a:lstStyle/>
                    <a:p>
                      <a:pPr>
                        <a:lnSpc>
                          <a:spcPts val="1200"/>
                        </a:lnSpc>
                        <a:spcAft>
                          <a:spcPts val="0"/>
                        </a:spcAft>
                      </a:pPr>
                      <a:r>
                        <a:rPr lang="de-DE" sz="700" dirty="0">
                          <a:effectLst/>
                        </a:rPr>
                        <a:t> </a:t>
                      </a:r>
                      <a:endParaRPr lang="de-CH" sz="7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lnB w="12700" cap="flat" cmpd="sng" algn="ctr">
                      <a:solidFill>
                        <a:schemeClr val="bg1"/>
                      </a:solidFill>
                      <a:prstDash val="solid"/>
                      <a:round/>
                      <a:headEnd type="none" w="med" len="med"/>
                      <a:tailEnd type="none" w="med" len="med"/>
                    </a:lnB>
                    <a:solidFill>
                      <a:schemeClr val="accent3">
                        <a:lumMod val="20000"/>
                        <a:lumOff val="80000"/>
                      </a:schemeClr>
                    </a:solidFill>
                  </a:tcPr>
                </a:tc>
              </a:tr>
              <a:tr h="1823502">
                <a:tc vMerge="1">
                  <a:txBody>
                    <a:bodyPr/>
                    <a:lstStyle/>
                    <a:p>
                      <a:endParaRPr lang="de-CH"/>
                    </a:p>
                  </a:txBody>
                  <a:tcPr/>
                </a:tc>
                <a:tc vMerge="1">
                  <a:txBody>
                    <a:bodyPr/>
                    <a:lstStyle/>
                    <a:p>
                      <a:endParaRPr lang="de-CH"/>
                    </a:p>
                  </a:txBody>
                  <a:tcPr/>
                </a:tc>
                <a:tc>
                  <a:txBody>
                    <a:bodyPr/>
                    <a:lstStyle/>
                    <a:p>
                      <a:pPr>
                        <a:lnSpc>
                          <a:spcPts val="1200"/>
                        </a:lnSpc>
                        <a:spcAft>
                          <a:spcPts val="0"/>
                        </a:spcAft>
                      </a:pPr>
                      <a:endParaRPr lang="de-CH" sz="7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lnT w="12700" cap="flat" cmpd="sng" algn="ctr">
                      <a:solidFill>
                        <a:schemeClr val="bg1"/>
                      </a:solidFill>
                      <a:prstDash val="solid"/>
                      <a:round/>
                      <a:headEnd type="none" w="med" len="med"/>
                      <a:tailEnd type="none" w="med" len="med"/>
                    </a:lnT>
                    <a:solidFill>
                      <a:schemeClr val="accent3">
                        <a:lumMod val="60000"/>
                        <a:lumOff val="40000"/>
                      </a:schemeClr>
                    </a:solidFill>
                  </a:tcPr>
                </a:tc>
              </a:tr>
              <a:tr h="683966">
                <a:tc>
                  <a:txBody>
                    <a:bodyPr/>
                    <a:lstStyle/>
                    <a:p>
                      <a:pPr>
                        <a:lnSpc>
                          <a:spcPts val="1200"/>
                        </a:lnSpc>
                        <a:spcAft>
                          <a:spcPts val="0"/>
                        </a:spcAft>
                      </a:pPr>
                      <a:r>
                        <a:rPr lang="de-DE" sz="700" dirty="0">
                          <a:effectLst/>
                        </a:rPr>
                        <a:t> </a:t>
                      </a:r>
                      <a:endParaRPr lang="de-CH" sz="700" dirty="0">
                        <a:effectLst/>
                      </a:endParaRPr>
                    </a:p>
                    <a:p>
                      <a:pPr>
                        <a:lnSpc>
                          <a:spcPts val="1200"/>
                        </a:lnSpc>
                        <a:spcAft>
                          <a:spcPts val="0"/>
                        </a:spcAft>
                      </a:pPr>
                      <a:r>
                        <a:rPr lang="de-DE" sz="700" dirty="0">
                          <a:effectLst/>
                        </a:rPr>
                        <a:t> </a:t>
                      </a:r>
                      <a:endParaRPr lang="de-CH" sz="700" dirty="0">
                        <a:effectLst/>
                      </a:endParaRPr>
                    </a:p>
                    <a:p>
                      <a:pPr>
                        <a:lnSpc>
                          <a:spcPts val="1200"/>
                        </a:lnSpc>
                        <a:spcAft>
                          <a:spcPts val="0"/>
                        </a:spcAft>
                      </a:pPr>
                      <a:r>
                        <a:rPr lang="de-DE" sz="700" dirty="0">
                          <a:effectLst/>
                        </a:rPr>
                        <a:t> </a:t>
                      </a:r>
                      <a:endParaRPr lang="de-CH" sz="700" dirty="0">
                        <a:effectLst/>
                      </a:endParaRPr>
                    </a:p>
                    <a:p>
                      <a:pPr>
                        <a:lnSpc>
                          <a:spcPts val="1200"/>
                        </a:lnSpc>
                        <a:spcAft>
                          <a:spcPts val="0"/>
                        </a:spcAft>
                      </a:pPr>
                      <a:r>
                        <a:rPr lang="de-DE" sz="700" dirty="0">
                          <a:effectLst/>
                        </a:rPr>
                        <a:t> </a:t>
                      </a:r>
                      <a:endParaRPr lang="de-CH" sz="7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solidFill>
                      <a:schemeClr val="accent3">
                        <a:lumMod val="50000"/>
                      </a:schemeClr>
                    </a:solidFill>
                  </a:tcPr>
                </a:tc>
                <a:tc>
                  <a:txBody>
                    <a:bodyPr/>
                    <a:lstStyle/>
                    <a:p>
                      <a:pPr algn="r">
                        <a:spcAft>
                          <a:spcPts val="0"/>
                        </a:spcAft>
                      </a:pPr>
                      <a:r>
                        <a:rPr lang="de-DE" sz="1400" dirty="0">
                          <a:effectLst/>
                        </a:rPr>
                        <a:t>Rentner</a:t>
                      </a:r>
                      <a:endParaRPr lang="de-CH" sz="1400" dirty="0">
                        <a:effectLst/>
                      </a:endParaRPr>
                    </a:p>
                    <a:p>
                      <a:pPr algn="ctr">
                        <a:spcAft>
                          <a:spcPts val="0"/>
                        </a:spcAft>
                      </a:pPr>
                      <a:r>
                        <a:rPr lang="de-DE" sz="900" dirty="0">
                          <a:effectLst/>
                        </a:rPr>
                        <a:t> </a:t>
                      </a:r>
                      <a:endParaRPr lang="de-CH" sz="700" dirty="0">
                        <a:effectLst/>
                      </a:endParaRPr>
                    </a:p>
                    <a:p>
                      <a:pPr>
                        <a:spcAft>
                          <a:spcPts val="0"/>
                        </a:spcAft>
                      </a:pPr>
                      <a:r>
                        <a:rPr lang="de-DE" sz="1100" dirty="0">
                          <a:effectLst/>
                        </a:rPr>
                        <a:t> </a:t>
                      </a:r>
                      <a:endParaRPr lang="de-CH" sz="7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tc>
                <a:tc>
                  <a:txBody>
                    <a:bodyPr/>
                    <a:lstStyle/>
                    <a:p>
                      <a:pPr>
                        <a:lnSpc>
                          <a:spcPts val="1200"/>
                        </a:lnSpc>
                        <a:spcAft>
                          <a:spcPts val="0"/>
                        </a:spcAft>
                      </a:pPr>
                      <a:r>
                        <a:rPr lang="de-DE" sz="700" dirty="0">
                          <a:effectLst/>
                        </a:rPr>
                        <a:t> </a:t>
                      </a:r>
                      <a:endParaRPr lang="de-CH" sz="700" dirty="0">
                        <a:effectLst/>
                      </a:endParaRPr>
                    </a:p>
                    <a:p>
                      <a:pPr>
                        <a:lnSpc>
                          <a:spcPts val="1200"/>
                        </a:lnSpc>
                        <a:spcAft>
                          <a:spcPts val="0"/>
                        </a:spcAft>
                      </a:pPr>
                      <a:r>
                        <a:rPr lang="de-DE" sz="700" dirty="0">
                          <a:effectLst/>
                        </a:rPr>
                        <a:t> </a:t>
                      </a:r>
                      <a:endParaRPr lang="de-CH" sz="700" dirty="0">
                        <a:effectLst/>
                      </a:endParaRPr>
                    </a:p>
                    <a:p>
                      <a:pPr algn="ctr">
                        <a:lnSpc>
                          <a:spcPts val="1200"/>
                        </a:lnSpc>
                        <a:spcAft>
                          <a:spcPts val="0"/>
                        </a:spcAft>
                      </a:pPr>
                      <a:r>
                        <a:rPr lang="de-DE" sz="1400" dirty="0">
                          <a:effectLst/>
                        </a:rPr>
                        <a:t>+ </a:t>
                      </a:r>
                      <a:r>
                        <a:rPr lang="de-DE" sz="1400" dirty="0" smtClean="0">
                          <a:effectLst/>
                        </a:rPr>
                        <a:t>15 </a:t>
                      </a:r>
                      <a:r>
                        <a:rPr lang="de-DE" sz="1400" dirty="0">
                          <a:effectLst/>
                        </a:rPr>
                        <a:t>Jahre</a:t>
                      </a:r>
                      <a:endParaRPr lang="de-CH" sz="14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solidFill>
                      <a:schemeClr val="accent3">
                        <a:lumMod val="75000"/>
                      </a:schemeClr>
                    </a:solidFill>
                  </a:tcPr>
                </a:tc>
              </a:tr>
              <a:tr h="603812">
                <a:tc>
                  <a:txBody>
                    <a:bodyPr/>
                    <a:lstStyle/>
                    <a:p>
                      <a:pPr algn="ctr">
                        <a:spcAft>
                          <a:spcPts val="0"/>
                        </a:spcAft>
                      </a:pPr>
                      <a:r>
                        <a:rPr lang="de-DE" sz="1400" dirty="0">
                          <a:solidFill>
                            <a:schemeClr val="tx1"/>
                          </a:solidFill>
                          <a:effectLst/>
                        </a:rPr>
                        <a:t>65 / 70</a:t>
                      </a:r>
                      <a:endParaRPr lang="de-CH" sz="1400" dirty="0">
                        <a:solidFill>
                          <a:schemeClr val="tx1"/>
                        </a:solidFill>
                        <a:effectLst/>
                      </a:endParaRPr>
                    </a:p>
                    <a:p>
                      <a:pPr>
                        <a:lnSpc>
                          <a:spcPts val="1200"/>
                        </a:lnSpc>
                        <a:spcAft>
                          <a:spcPts val="0"/>
                        </a:spcAft>
                      </a:pPr>
                      <a:r>
                        <a:rPr lang="de-DE" sz="700" dirty="0">
                          <a:effectLst/>
                        </a:rPr>
                        <a:t> </a:t>
                      </a:r>
                      <a:endParaRPr lang="de-CH" sz="700" dirty="0">
                        <a:effectLst/>
                      </a:endParaRPr>
                    </a:p>
                    <a:p>
                      <a:pPr>
                        <a:lnSpc>
                          <a:spcPts val="1200"/>
                        </a:lnSpc>
                        <a:spcAft>
                          <a:spcPts val="0"/>
                        </a:spcAft>
                      </a:pPr>
                      <a:r>
                        <a:rPr lang="de-DE" sz="700" dirty="0">
                          <a:effectLst/>
                        </a:rPr>
                        <a:t> </a:t>
                      </a:r>
                      <a:endParaRPr lang="de-CH" sz="7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solidFill>
                      <a:schemeClr val="bg1"/>
                    </a:solidFill>
                  </a:tcPr>
                </a:tc>
                <a:tc>
                  <a:txBody>
                    <a:bodyPr/>
                    <a:lstStyle/>
                    <a:p>
                      <a:pPr algn="r">
                        <a:spcAft>
                          <a:spcPts val="0"/>
                        </a:spcAft>
                      </a:pPr>
                      <a:r>
                        <a:rPr lang="de-DE" sz="1400" dirty="0">
                          <a:effectLst/>
                        </a:rPr>
                        <a:t>Betagte</a:t>
                      </a:r>
                      <a:endParaRPr lang="de-CH" sz="14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tc>
                <a:tc>
                  <a:txBody>
                    <a:bodyPr/>
                    <a:lstStyle/>
                    <a:p>
                      <a:pPr>
                        <a:lnSpc>
                          <a:spcPts val="1200"/>
                        </a:lnSpc>
                        <a:spcAft>
                          <a:spcPts val="0"/>
                        </a:spcAft>
                      </a:pPr>
                      <a:r>
                        <a:rPr lang="de-DE" sz="700" dirty="0">
                          <a:effectLst/>
                        </a:rPr>
                        <a:t> </a:t>
                      </a:r>
                      <a:endParaRPr lang="de-CH" sz="700" dirty="0">
                        <a:effectLst/>
                      </a:endParaRPr>
                    </a:p>
                    <a:p>
                      <a:pPr>
                        <a:lnSpc>
                          <a:spcPts val="1200"/>
                        </a:lnSpc>
                        <a:spcAft>
                          <a:spcPts val="0"/>
                        </a:spcAft>
                      </a:pPr>
                      <a:r>
                        <a:rPr lang="de-DE" sz="700" dirty="0">
                          <a:effectLst/>
                        </a:rPr>
                        <a:t> </a:t>
                      </a:r>
                      <a:endParaRPr lang="de-CH" sz="700" dirty="0">
                        <a:effectLst/>
                      </a:endParaRPr>
                    </a:p>
                    <a:p>
                      <a:pPr>
                        <a:lnSpc>
                          <a:spcPts val="1200"/>
                        </a:lnSpc>
                        <a:spcAft>
                          <a:spcPts val="0"/>
                        </a:spcAft>
                      </a:pPr>
                      <a:r>
                        <a:rPr lang="de-DE" sz="700" dirty="0">
                          <a:effectLst/>
                        </a:rPr>
                        <a:t> </a:t>
                      </a:r>
                      <a:endParaRPr lang="de-CH" sz="700" dirty="0">
                        <a:effectLst/>
                      </a:endParaRPr>
                    </a:p>
                    <a:p>
                      <a:pPr>
                        <a:lnSpc>
                          <a:spcPts val="1200"/>
                        </a:lnSpc>
                        <a:spcAft>
                          <a:spcPts val="0"/>
                        </a:spcAft>
                      </a:pPr>
                      <a:r>
                        <a:rPr lang="de-DE" sz="700" dirty="0">
                          <a:effectLst/>
                        </a:rPr>
                        <a:t> </a:t>
                      </a:r>
                      <a:endParaRPr lang="de-CH" sz="700" dirty="0">
                        <a:effectLst/>
                      </a:endParaRPr>
                    </a:p>
                    <a:p>
                      <a:pPr>
                        <a:lnSpc>
                          <a:spcPts val="1200"/>
                        </a:lnSpc>
                        <a:spcAft>
                          <a:spcPts val="0"/>
                        </a:spcAft>
                      </a:pPr>
                      <a:r>
                        <a:rPr lang="de-DE" sz="700" dirty="0">
                          <a:effectLst/>
                        </a:rPr>
                        <a:t> </a:t>
                      </a:r>
                      <a:endParaRPr lang="de-CH" sz="7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solidFill>
                      <a:schemeClr val="accent3">
                        <a:lumMod val="50000"/>
                      </a:schemeClr>
                    </a:solidFill>
                  </a:tcPr>
                </a:tc>
              </a:tr>
              <a:tr h="174807">
                <a:tc>
                  <a:txBody>
                    <a:bodyPr/>
                    <a:lstStyle/>
                    <a:p>
                      <a:pPr>
                        <a:spcAft>
                          <a:spcPts val="0"/>
                        </a:spcAft>
                        <a:tabLst>
                          <a:tab pos="193040" algn="l"/>
                        </a:tabLst>
                      </a:pPr>
                      <a:r>
                        <a:rPr lang="de-DE" sz="1100" dirty="0">
                          <a:effectLst/>
                        </a:rPr>
                        <a:t>	</a:t>
                      </a:r>
                      <a:endParaRPr lang="de-CH" sz="7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solidFill>
                      <a:schemeClr val="bg1"/>
                    </a:solidFill>
                  </a:tcPr>
                </a:tc>
                <a:tc>
                  <a:txBody>
                    <a:bodyPr/>
                    <a:lstStyle/>
                    <a:p>
                      <a:pPr algn="ctr">
                        <a:spcAft>
                          <a:spcPts val="0"/>
                        </a:spcAft>
                      </a:pPr>
                      <a:r>
                        <a:rPr lang="de-CH" sz="1100" dirty="0">
                          <a:effectLst/>
                        </a:rPr>
                        <a:t> </a:t>
                      </a:r>
                      <a:endParaRPr lang="de-CH" sz="7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solidFill>
                      <a:schemeClr val="bg1"/>
                    </a:solidFill>
                  </a:tcPr>
                </a:tc>
                <a:tc>
                  <a:txBody>
                    <a:bodyPr/>
                    <a:lstStyle/>
                    <a:p>
                      <a:pPr algn="ctr">
                        <a:spcAft>
                          <a:spcPts val="0"/>
                        </a:spcAft>
                      </a:pPr>
                      <a:r>
                        <a:rPr lang="de-DE" sz="1400" dirty="0">
                          <a:solidFill>
                            <a:schemeClr val="tx1"/>
                          </a:solidFill>
                          <a:effectLst/>
                        </a:rPr>
                        <a:t>80.3 / 84.7</a:t>
                      </a:r>
                      <a:endParaRPr lang="de-CH" sz="14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9332" marR="39332" marT="0" marB="0">
                    <a:solidFill>
                      <a:schemeClr val="bg1"/>
                    </a:solidFill>
                  </a:tcPr>
                </a:tc>
              </a:tr>
            </a:tbl>
          </a:graphicData>
        </a:graphic>
      </p:graphicFrame>
      <p:sp>
        <p:nvSpPr>
          <p:cNvPr id="4" name="Fußzeilenplatzhalter 3"/>
          <p:cNvSpPr>
            <a:spLocks noGrp="1"/>
          </p:cNvSpPr>
          <p:nvPr>
            <p:ph type="ftr" sz="quarter" idx="10"/>
          </p:nvPr>
        </p:nvSpPr>
        <p:spPr/>
        <p:txBody>
          <a:bodyPr/>
          <a:lstStyle/>
          <a:p>
            <a:pPr>
              <a:defRPr/>
            </a:pPr>
            <a:r>
              <a:rPr lang="de-DE" smtClean="0"/>
              <a:t>FocusMEM, 26.05.2015</a:t>
            </a:r>
            <a:endParaRPr lang="de-DE"/>
          </a:p>
        </p:txBody>
      </p:sp>
      <p:sp>
        <p:nvSpPr>
          <p:cNvPr id="5" name="Foliennummernplatzhalter 4"/>
          <p:cNvSpPr>
            <a:spLocks noGrp="1"/>
          </p:cNvSpPr>
          <p:nvPr>
            <p:ph type="sldNum" sz="quarter" idx="11"/>
          </p:nvPr>
        </p:nvSpPr>
        <p:spPr/>
        <p:txBody>
          <a:bodyPr/>
          <a:lstStyle/>
          <a:p>
            <a:pPr>
              <a:defRPr/>
            </a:pPr>
            <a:fld id="{A740E0C4-5CD0-49FE-A279-24FEBFD18598}" type="slidenum">
              <a:rPr lang="de-DE" smtClean="0"/>
              <a:pPr>
                <a:defRPr/>
              </a:pPr>
              <a:t>10</a:t>
            </a:fld>
            <a:endParaRPr lang="de-DE"/>
          </a:p>
        </p:txBody>
      </p:sp>
      <p:sp>
        <p:nvSpPr>
          <p:cNvPr id="7" name="Line 2"/>
          <p:cNvSpPr>
            <a:spLocks noChangeShapeType="1"/>
          </p:cNvSpPr>
          <p:nvPr/>
        </p:nvSpPr>
        <p:spPr bwMode="auto">
          <a:xfrm>
            <a:off x="3764465" y="5370603"/>
            <a:ext cx="1618239" cy="756820"/>
          </a:xfrm>
          <a:prstGeom prst="line">
            <a:avLst/>
          </a:prstGeom>
          <a:noFill/>
          <a:ln w="19050">
            <a:solidFill>
              <a:srgbClr val="000000"/>
            </a:solidFill>
            <a:prstDash val="lgDash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8" name="Line 1"/>
          <p:cNvSpPr>
            <a:spLocks noChangeShapeType="1"/>
          </p:cNvSpPr>
          <p:nvPr/>
        </p:nvSpPr>
        <p:spPr bwMode="auto">
          <a:xfrm>
            <a:off x="3761060" y="4702513"/>
            <a:ext cx="1621644" cy="668089"/>
          </a:xfrm>
          <a:prstGeom prst="line">
            <a:avLst/>
          </a:prstGeom>
          <a:noFill/>
          <a:ln w="19050">
            <a:solidFill>
              <a:srgbClr val="000000"/>
            </a:solidFill>
            <a:prstDash val="lgDash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9" name="Rectangle 3"/>
          <p:cNvSpPr>
            <a:spLocks noChangeArrowheads="1"/>
          </p:cNvSpPr>
          <p:nvPr/>
        </p:nvSpPr>
        <p:spPr bwMode="auto">
          <a:xfrm>
            <a:off x="2894013" y="1625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CH"/>
          </a:p>
        </p:txBody>
      </p:sp>
      <p:sp>
        <p:nvSpPr>
          <p:cNvPr id="10" name="Rectangle 4"/>
          <p:cNvSpPr>
            <a:spLocks noChangeArrowheads="1"/>
          </p:cNvSpPr>
          <p:nvPr/>
        </p:nvSpPr>
        <p:spPr bwMode="auto">
          <a:xfrm>
            <a:off x="2894013" y="2082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CH"/>
          </a:p>
        </p:txBody>
      </p:sp>
    </p:spTree>
    <p:extLst>
      <p:ext uri="{BB962C8B-B14F-4D97-AF65-F5344CB8AC3E}">
        <p14:creationId xmlns:p14="http://schemas.microsoft.com/office/powerpoint/2010/main" val="3561467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0"/>
          </p:nvPr>
        </p:nvSpPr>
        <p:spPr/>
        <p:txBody>
          <a:bodyPr/>
          <a:lstStyle/>
          <a:p>
            <a:pPr>
              <a:defRPr/>
            </a:pPr>
            <a:r>
              <a:rPr lang="de-DE" smtClean="0"/>
              <a:t>FocusMEM, 26.05.2015</a:t>
            </a:r>
            <a:endParaRPr lang="de-DE"/>
          </a:p>
        </p:txBody>
      </p:sp>
      <p:sp>
        <p:nvSpPr>
          <p:cNvPr id="5" name="Foliennummernplatzhalter 4"/>
          <p:cNvSpPr>
            <a:spLocks noGrp="1"/>
          </p:cNvSpPr>
          <p:nvPr>
            <p:ph type="sldNum" sz="quarter" idx="11"/>
          </p:nvPr>
        </p:nvSpPr>
        <p:spPr/>
        <p:txBody>
          <a:bodyPr/>
          <a:lstStyle/>
          <a:p>
            <a:pPr>
              <a:defRPr/>
            </a:pPr>
            <a:fld id="{A740E0C4-5CD0-49FE-A279-24FEBFD18598}" type="slidenum">
              <a:rPr lang="de-DE" smtClean="0"/>
              <a:pPr>
                <a:defRPr/>
              </a:pPr>
              <a:t>11</a:t>
            </a:fld>
            <a:endParaRPr lang="de-DE"/>
          </a:p>
        </p:txBody>
      </p:sp>
      <p:graphicFrame>
        <p:nvGraphicFramePr>
          <p:cNvPr id="6" name="Diagramm 5"/>
          <p:cNvGraphicFramePr>
            <a:graphicFrameLocks/>
          </p:cNvGraphicFramePr>
          <p:nvPr>
            <p:extLst>
              <p:ext uri="{D42A27DB-BD31-4B8C-83A1-F6EECF244321}">
                <p14:modId xmlns:p14="http://schemas.microsoft.com/office/powerpoint/2010/main" val="1512415580"/>
              </p:ext>
            </p:extLst>
          </p:nvPr>
        </p:nvGraphicFramePr>
        <p:xfrm>
          <a:off x="1326356" y="866775"/>
          <a:ext cx="6491288" cy="51244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8810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0"/>
          </p:nvPr>
        </p:nvSpPr>
        <p:spPr/>
        <p:txBody>
          <a:bodyPr/>
          <a:lstStyle/>
          <a:p>
            <a:pPr>
              <a:defRPr/>
            </a:pPr>
            <a:r>
              <a:rPr lang="de-DE" smtClean="0"/>
              <a:t>FocusMEM, 26.05.2015</a:t>
            </a:r>
            <a:endParaRPr lang="de-DE"/>
          </a:p>
        </p:txBody>
      </p:sp>
      <p:sp>
        <p:nvSpPr>
          <p:cNvPr id="5" name="Foliennummernplatzhalter 4"/>
          <p:cNvSpPr>
            <a:spLocks noGrp="1"/>
          </p:cNvSpPr>
          <p:nvPr>
            <p:ph type="sldNum" sz="quarter" idx="11"/>
          </p:nvPr>
        </p:nvSpPr>
        <p:spPr/>
        <p:txBody>
          <a:bodyPr/>
          <a:lstStyle/>
          <a:p>
            <a:pPr>
              <a:defRPr/>
            </a:pPr>
            <a:fld id="{A740E0C4-5CD0-49FE-A279-24FEBFD18598}" type="slidenum">
              <a:rPr lang="de-DE" smtClean="0"/>
              <a:pPr>
                <a:defRPr/>
              </a:pPr>
              <a:t>12</a:t>
            </a:fld>
            <a:endParaRPr lang="de-DE"/>
          </a:p>
        </p:txBody>
      </p:sp>
      <p:graphicFrame>
        <p:nvGraphicFramePr>
          <p:cNvPr id="7" name="Diagramm 6"/>
          <p:cNvGraphicFramePr>
            <a:graphicFrameLocks/>
          </p:cNvGraphicFramePr>
          <p:nvPr>
            <p:extLst>
              <p:ext uri="{D42A27DB-BD31-4B8C-83A1-F6EECF244321}">
                <p14:modId xmlns:p14="http://schemas.microsoft.com/office/powerpoint/2010/main" val="3250069837"/>
              </p:ext>
            </p:extLst>
          </p:nvPr>
        </p:nvGraphicFramePr>
        <p:xfrm>
          <a:off x="1403648" y="908720"/>
          <a:ext cx="6480720" cy="53285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3780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8"/>
          <p:cNvSpPr>
            <a:spLocks noGrp="1"/>
          </p:cNvSpPr>
          <p:nvPr>
            <p:ph type="title"/>
          </p:nvPr>
        </p:nvSpPr>
        <p:spPr bwMode="auto">
          <a:xfrm>
            <a:off x="468313" y="908050"/>
            <a:ext cx="8229600" cy="50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de-DE" sz="2600" b="1" dirty="0" smtClean="0">
                <a:solidFill>
                  <a:srgbClr val="FF0000"/>
                </a:solidFill>
                <a:latin typeface="Helvetica Neue Medium" pitchFamily="-104" charset="0"/>
                <a:ea typeface="ＭＳ Ｐゴシック" panose="020B0600070205080204" pitchFamily="34" charset="-128"/>
                <a:cs typeface="Helvetica Neue Medium" pitchFamily="-104" charset="0"/>
              </a:rPr>
              <a:t>Auswirkungen der </a:t>
            </a:r>
            <a:r>
              <a:rPr lang="de-DE" sz="2600" b="1" dirty="0" err="1" smtClean="0">
                <a:solidFill>
                  <a:srgbClr val="FF0000"/>
                </a:solidFill>
                <a:latin typeface="Helvetica Neue Medium" pitchFamily="-104" charset="0"/>
                <a:ea typeface="ＭＳ Ｐゴシック" panose="020B0600070205080204" pitchFamily="34" charset="-128"/>
                <a:cs typeface="Helvetica Neue Medium" pitchFamily="-104" charset="0"/>
              </a:rPr>
              <a:t>Unterjüngung</a:t>
            </a:r>
            <a:endParaRPr lang="de-DE" sz="2600" b="1" dirty="0" smtClean="0">
              <a:solidFill>
                <a:srgbClr val="FF0000"/>
              </a:solidFill>
              <a:latin typeface="Helvetica Neue Medium" pitchFamily="-104" charset="0"/>
              <a:ea typeface="ＭＳ Ｐゴシック" panose="020B0600070205080204" pitchFamily="34" charset="-128"/>
              <a:cs typeface="Helvetica Neue Medium" pitchFamily="-104" charset="0"/>
            </a:endParaRPr>
          </a:p>
        </p:txBody>
      </p:sp>
      <p:sp>
        <p:nvSpPr>
          <p:cNvPr id="11268" name="Fußzeilenplatzhalt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de-DE" sz="800" smtClean="0">
                <a:latin typeface="Helvetica Neue Light" pitchFamily="-104" charset="0"/>
              </a:rPr>
              <a:t>FocusMEM, 26.05.2015</a:t>
            </a:r>
            <a:endParaRPr lang="de-DE" sz="800">
              <a:latin typeface="Helvetica Neue Light" pitchFamily="-104" charset="0"/>
            </a:endParaRPr>
          </a:p>
        </p:txBody>
      </p:sp>
      <p:sp>
        <p:nvSpPr>
          <p:cNvPr id="11269" name="Foliennummernplatzhalt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A5DF5AF-3A1D-4F03-867D-7A71892F6D20}" type="slidenum">
              <a:rPr lang="de-DE" sz="900">
                <a:solidFill>
                  <a:srgbClr val="000000"/>
                </a:solidFill>
                <a:latin typeface="Helvetica Neue Light" pitchFamily="-104" charset="0"/>
              </a:rPr>
              <a:pPr/>
              <a:t>13</a:t>
            </a:fld>
            <a:endParaRPr lang="de-DE" sz="900">
              <a:solidFill>
                <a:srgbClr val="000000"/>
              </a:solidFill>
              <a:latin typeface="Helvetica Neue Light" pitchFamily="-104" charset="0"/>
            </a:endParaRPr>
          </a:p>
        </p:txBody>
      </p:sp>
      <p:sp>
        <p:nvSpPr>
          <p:cNvPr id="2" name="Inhaltsplatzhalter 1"/>
          <p:cNvSpPr>
            <a:spLocks noGrp="1"/>
          </p:cNvSpPr>
          <p:nvPr>
            <p:ph idx="1"/>
          </p:nvPr>
        </p:nvSpPr>
        <p:spPr/>
        <p:txBody>
          <a:bodyPr/>
          <a:lstStyle/>
          <a:p>
            <a:r>
              <a:rPr lang="de-CH" dirty="0" smtClean="0"/>
              <a:t>Altersvorsorge</a:t>
            </a:r>
          </a:p>
          <a:p>
            <a:r>
              <a:rPr lang="de-CH" dirty="0" smtClean="0"/>
              <a:t>Gesundheitswesen (Krankenkassenprämien, Pflegefinanzierung, Pflegepersonal, Spitex etc.)</a:t>
            </a:r>
          </a:p>
          <a:p>
            <a:r>
              <a:rPr lang="de-CH" dirty="0" smtClean="0"/>
              <a:t>Wirtschaftliche Entwicklung (Arbeitsmarkt, Kundenbedürfnisse, Finanzmärkte etc.)</a:t>
            </a:r>
          </a:p>
          <a:p>
            <a:r>
              <a:rPr lang="de-CH" dirty="0" smtClean="0"/>
              <a:t>Infrastruktur (Wohnen, Verkehr, Heime etc.)</a:t>
            </a:r>
          </a:p>
          <a:p>
            <a:r>
              <a:rPr lang="de-CH" dirty="0" smtClean="0"/>
              <a:t>Familien (Generationenbeziehungen, Unterstützung der Eltern durch erwachsene Kinder, Mobilisierung der 3. Generation)</a:t>
            </a:r>
          </a:p>
          <a:p>
            <a:endParaRPr lang="de-CH" dirty="0"/>
          </a:p>
        </p:txBody>
      </p:sp>
    </p:spTree>
    <p:extLst>
      <p:ext uri="{BB962C8B-B14F-4D97-AF65-F5344CB8AC3E}">
        <p14:creationId xmlns:p14="http://schemas.microsoft.com/office/powerpoint/2010/main" val="18692162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8"/>
          <p:cNvSpPr>
            <a:spLocks noGrp="1"/>
          </p:cNvSpPr>
          <p:nvPr>
            <p:ph type="title"/>
          </p:nvPr>
        </p:nvSpPr>
        <p:spPr bwMode="auto">
          <a:xfrm>
            <a:off x="468313" y="908050"/>
            <a:ext cx="8229600" cy="50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de-DE" sz="2600" b="1" dirty="0" smtClean="0">
                <a:solidFill>
                  <a:srgbClr val="FF0000"/>
                </a:solidFill>
                <a:latin typeface="Helvetica Neue Medium" pitchFamily="-104" charset="0"/>
                <a:ea typeface="ＭＳ Ｐゴシック" panose="020B0600070205080204" pitchFamily="34" charset="-128"/>
                <a:cs typeface="Helvetica Neue Medium" pitchFamily="-104" charset="0"/>
              </a:rPr>
              <a:t>Finanzbedarf der Sozialversicherungen</a:t>
            </a:r>
          </a:p>
        </p:txBody>
      </p:sp>
      <p:sp>
        <p:nvSpPr>
          <p:cNvPr id="11268" name="Fußzeilenplatzhalt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de-DE" sz="800" smtClean="0">
                <a:latin typeface="Helvetica Neue Light" pitchFamily="-104" charset="0"/>
              </a:rPr>
              <a:t>FocusMEM, 26.05.2015</a:t>
            </a:r>
            <a:endParaRPr lang="de-DE" sz="800">
              <a:latin typeface="Helvetica Neue Light" pitchFamily="-104" charset="0"/>
            </a:endParaRPr>
          </a:p>
        </p:txBody>
      </p:sp>
      <p:sp>
        <p:nvSpPr>
          <p:cNvPr id="11269" name="Foliennummernplatzhalt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A5DF5AF-3A1D-4F03-867D-7A71892F6D20}" type="slidenum">
              <a:rPr lang="de-DE" sz="900">
                <a:solidFill>
                  <a:srgbClr val="000000"/>
                </a:solidFill>
                <a:latin typeface="Helvetica Neue Light" pitchFamily="-104" charset="0"/>
              </a:rPr>
              <a:pPr/>
              <a:t>14</a:t>
            </a:fld>
            <a:endParaRPr lang="de-DE" sz="900">
              <a:solidFill>
                <a:srgbClr val="000000"/>
              </a:solidFill>
              <a:latin typeface="Helvetica Neue Light" pitchFamily="-104" charset="0"/>
            </a:endParaRPr>
          </a:p>
        </p:txBody>
      </p:sp>
      <p:grpSp>
        <p:nvGrpSpPr>
          <p:cNvPr id="3" name="Group 4"/>
          <p:cNvGrpSpPr>
            <a:grpSpLocks noChangeAspect="1"/>
          </p:cNvGrpSpPr>
          <p:nvPr/>
        </p:nvGrpSpPr>
        <p:grpSpPr bwMode="auto">
          <a:xfrm>
            <a:off x="755650" y="1556792"/>
            <a:ext cx="7632700" cy="4536033"/>
            <a:chOff x="476" y="981"/>
            <a:chExt cx="4808" cy="2857"/>
          </a:xfrm>
        </p:grpSpPr>
        <p:sp>
          <p:nvSpPr>
            <p:cNvPr id="4" name="AutoShape 3"/>
            <p:cNvSpPr>
              <a:spLocks noChangeAspect="1" noChangeArrowheads="1" noTextEdit="1"/>
            </p:cNvSpPr>
            <p:nvPr/>
          </p:nvSpPr>
          <p:spPr bwMode="auto">
            <a:xfrm>
              <a:off x="476" y="981"/>
              <a:ext cx="4808" cy="2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CH"/>
            </a:p>
          </p:txBody>
        </p:sp>
        <p:sp>
          <p:nvSpPr>
            <p:cNvPr id="5" name="Rectangle 5"/>
            <p:cNvSpPr>
              <a:spLocks noChangeArrowheads="1"/>
            </p:cNvSpPr>
            <p:nvPr/>
          </p:nvSpPr>
          <p:spPr bwMode="auto">
            <a:xfrm>
              <a:off x="525" y="1027"/>
              <a:ext cx="4710" cy="27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CH"/>
            </a:p>
          </p:txBody>
        </p:sp>
        <p:sp>
          <p:nvSpPr>
            <p:cNvPr id="7" name="Line 6"/>
            <p:cNvSpPr>
              <a:spLocks noChangeShapeType="1"/>
            </p:cNvSpPr>
            <p:nvPr/>
          </p:nvSpPr>
          <p:spPr bwMode="auto">
            <a:xfrm>
              <a:off x="1230" y="3023"/>
              <a:ext cx="33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8" name="Line 7"/>
            <p:cNvSpPr>
              <a:spLocks noChangeShapeType="1"/>
            </p:cNvSpPr>
            <p:nvPr/>
          </p:nvSpPr>
          <p:spPr bwMode="auto">
            <a:xfrm>
              <a:off x="1230" y="2785"/>
              <a:ext cx="33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9" name="Line 8"/>
            <p:cNvSpPr>
              <a:spLocks noChangeShapeType="1"/>
            </p:cNvSpPr>
            <p:nvPr/>
          </p:nvSpPr>
          <p:spPr bwMode="auto">
            <a:xfrm>
              <a:off x="1230" y="2547"/>
              <a:ext cx="33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0" name="Line 9"/>
            <p:cNvSpPr>
              <a:spLocks noChangeShapeType="1"/>
            </p:cNvSpPr>
            <p:nvPr/>
          </p:nvSpPr>
          <p:spPr bwMode="auto">
            <a:xfrm>
              <a:off x="1230" y="2309"/>
              <a:ext cx="33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 name="Line 10"/>
            <p:cNvSpPr>
              <a:spLocks noChangeShapeType="1"/>
            </p:cNvSpPr>
            <p:nvPr/>
          </p:nvSpPr>
          <p:spPr bwMode="auto">
            <a:xfrm>
              <a:off x="1230" y="2071"/>
              <a:ext cx="33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2" name="Line 11"/>
            <p:cNvSpPr>
              <a:spLocks noChangeShapeType="1"/>
            </p:cNvSpPr>
            <p:nvPr/>
          </p:nvSpPr>
          <p:spPr bwMode="auto">
            <a:xfrm>
              <a:off x="1230" y="1833"/>
              <a:ext cx="33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3" name="Line 12"/>
            <p:cNvSpPr>
              <a:spLocks noChangeShapeType="1"/>
            </p:cNvSpPr>
            <p:nvPr/>
          </p:nvSpPr>
          <p:spPr bwMode="auto">
            <a:xfrm>
              <a:off x="1230" y="1595"/>
              <a:ext cx="33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4" name="Rectangle 13"/>
            <p:cNvSpPr>
              <a:spLocks noChangeArrowheads="1"/>
            </p:cNvSpPr>
            <p:nvPr/>
          </p:nvSpPr>
          <p:spPr bwMode="auto">
            <a:xfrm>
              <a:off x="1416" y="2208"/>
              <a:ext cx="255" cy="1053"/>
            </a:xfrm>
            <a:prstGeom prst="rect">
              <a:avLst/>
            </a:prstGeom>
            <a:solidFill>
              <a:srgbClr val="0000FF"/>
            </a:solidFill>
            <a:ln w="158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CH"/>
            </a:p>
          </p:txBody>
        </p:sp>
        <p:sp>
          <p:nvSpPr>
            <p:cNvPr id="15" name="Rectangle 14"/>
            <p:cNvSpPr>
              <a:spLocks noChangeArrowheads="1"/>
            </p:cNvSpPr>
            <p:nvPr/>
          </p:nvSpPr>
          <p:spPr bwMode="auto">
            <a:xfrm>
              <a:off x="2542" y="2208"/>
              <a:ext cx="255" cy="1053"/>
            </a:xfrm>
            <a:prstGeom prst="rect">
              <a:avLst/>
            </a:prstGeom>
            <a:solidFill>
              <a:srgbClr val="0000FF"/>
            </a:solidFill>
            <a:ln w="158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CH"/>
            </a:p>
          </p:txBody>
        </p:sp>
        <p:sp>
          <p:nvSpPr>
            <p:cNvPr id="16" name="Rectangle 15"/>
            <p:cNvSpPr>
              <a:spLocks noChangeArrowheads="1"/>
            </p:cNvSpPr>
            <p:nvPr/>
          </p:nvSpPr>
          <p:spPr bwMode="auto">
            <a:xfrm>
              <a:off x="3678" y="2208"/>
              <a:ext cx="255" cy="1053"/>
            </a:xfrm>
            <a:prstGeom prst="rect">
              <a:avLst/>
            </a:prstGeom>
            <a:solidFill>
              <a:srgbClr val="0000FF"/>
            </a:solidFill>
            <a:ln w="158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CH"/>
            </a:p>
          </p:txBody>
        </p:sp>
        <p:sp>
          <p:nvSpPr>
            <p:cNvPr id="17" name="Rectangle 16"/>
            <p:cNvSpPr>
              <a:spLocks noChangeArrowheads="1"/>
            </p:cNvSpPr>
            <p:nvPr/>
          </p:nvSpPr>
          <p:spPr bwMode="auto">
            <a:xfrm>
              <a:off x="1671" y="2098"/>
              <a:ext cx="244" cy="1163"/>
            </a:xfrm>
            <a:prstGeom prst="rect">
              <a:avLst/>
            </a:prstGeom>
            <a:solidFill>
              <a:srgbClr val="FFCC00"/>
            </a:solidFill>
            <a:ln w="158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CH"/>
            </a:p>
          </p:txBody>
        </p:sp>
        <p:sp>
          <p:nvSpPr>
            <p:cNvPr id="18" name="Rectangle 17"/>
            <p:cNvSpPr>
              <a:spLocks noChangeArrowheads="1"/>
            </p:cNvSpPr>
            <p:nvPr/>
          </p:nvSpPr>
          <p:spPr bwMode="auto">
            <a:xfrm>
              <a:off x="2797" y="2162"/>
              <a:ext cx="254" cy="1099"/>
            </a:xfrm>
            <a:prstGeom prst="rect">
              <a:avLst/>
            </a:prstGeom>
            <a:solidFill>
              <a:srgbClr val="FFCC00"/>
            </a:solidFill>
            <a:ln w="158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CH"/>
            </a:p>
          </p:txBody>
        </p:sp>
        <p:sp>
          <p:nvSpPr>
            <p:cNvPr id="19" name="Rectangle 18"/>
            <p:cNvSpPr>
              <a:spLocks noChangeArrowheads="1"/>
            </p:cNvSpPr>
            <p:nvPr/>
          </p:nvSpPr>
          <p:spPr bwMode="auto">
            <a:xfrm>
              <a:off x="3933" y="2208"/>
              <a:ext cx="244" cy="1053"/>
            </a:xfrm>
            <a:prstGeom prst="rect">
              <a:avLst/>
            </a:prstGeom>
            <a:solidFill>
              <a:srgbClr val="FFCC00"/>
            </a:solidFill>
            <a:ln w="158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CH"/>
            </a:p>
          </p:txBody>
        </p:sp>
        <p:sp>
          <p:nvSpPr>
            <p:cNvPr id="20" name="Rectangle 19"/>
            <p:cNvSpPr>
              <a:spLocks noChangeArrowheads="1"/>
            </p:cNvSpPr>
            <p:nvPr/>
          </p:nvSpPr>
          <p:spPr bwMode="auto">
            <a:xfrm>
              <a:off x="1915" y="1833"/>
              <a:ext cx="255" cy="1428"/>
            </a:xfrm>
            <a:prstGeom prst="rect">
              <a:avLst/>
            </a:prstGeom>
            <a:solidFill>
              <a:srgbClr val="FF0000"/>
            </a:solidFill>
            <a:ln w="158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CH"/>
            </a:p>
          </p:txBody>
        </p:sp>
        <p:sp>
          <p:nvSpPr>
            <p:cNvPr id="21" name="Rectangle 20"/>
            <p:cNvSpPr>
              <a:spLocks noChangeArrowheads="1"/>
            </p:cNvSpPr>
            <p:nvPr/>
          </p:nvSpPr>
          <p:spPr bwMode="auto">
            <a:xfrm>
              <a:off x="3051" y="2043"/>
              <a:ext cx="255" cy="1218"/>
            </a:xfrm>
            <a:prstGeom prst="rect">
              <a:avLst/>
            </a:prstGeom>
            <a:solidFill>
              <a:srgbClr val="FF0000"/>
            </a:solidFill>
            <a:ln w="158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CH"/>
            </a:p>
          </p:txBody>
        </p:sp>
        <p:sp>
          <p:nvSpPr>
            <p:cNvPr id="22" name="Rectangle 21"/>
            <p:cNvSpPr>
              <a:spLocks noChangeArrowheads="1"/>
            </p:cNvSpPr>
            <p:nvPr/>
          </p:nvSpPr>
          <p:spPr bwMode="auto">
            <a:xfrm>
              <a:off x="4177" y="2181"/>
              <a:ext cx="255" cy="1080"/>
            </a:xfrm>
            <a:prstGeom prst="rect">
              <a:avLst/>
            </a:prstGeom>
            <a:solidFill>
              <a:srgbClr val="FF0000"/>
            </a:solidFill>
            <a:ln w="158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CH"/>
            </a:p>
          </p:txBody>
        </p:sp>
        <p:sp>
          <p:nvSpPr>
            <p:cNvPr id="23" name="Line 22"/>
            <p:cNvSpPr>
              <a:spLocks noChangeShapeType="1"/>
            </p:cNvSpPr>
            <p:nvPr/>
          </p:nvSpPr>
          <p:spPr bwMode="auto">
            <a:xfrm>
              <a:off x="1230" y="1595"/>
              <a:ext cx="0" cy="166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4" name="Line 23"/>
            <p:cNvSpPr>
              <a:spLocks noChangeShapeType="1"/>
            </p:cNvSpPr>
            <p:nvPr/>
          </p:nvSpPr>
          <p:spPr bwMode="auto">
            <a:xfrm>
              <a:off x="1191" y="3261"/>
              <a:ext cx="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5" name="Line 24"/>
            <p:cNvSpPr>
              <a:spLocks noChangeShapeType="1"/>
            </p:cNvSpPr>
            <p:nvPr/>
          </p:nvSpPr>
          <p:spPr bwMode="auto">
            <a:xfrm>
              <a:off x="1191" y="3023"/>
              <a:ext cx="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6" name="Line 25"/>
            <p:cNvSpPr>
              <a:spLocks noChangeShapeType="1"/>
            </p:cNvSpPr>
            <p:nvPr/>
          </p:nvSpPr>
          <p:spPr bwMode="auto">
            <a:xfrm>
              <a:off x="1191" y="2785"/>
              <a:ext cx="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7" name="Line 26"/>
            <p:cNvSpPr>
              <a:spLocks noChangeShapeType="1"/>
            </p:cNvSpPr>
            <p:nvPr/>
          </p:nvSpPr>
          <p:spPr bwMode="auto">
            <a:xfrm>
              <a:off x="1191" y="2547"/>
              <a:ext cx="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8" name="Line 27"/>
            <p:cNvSpPr>
              <a:spLocks noChangeShapeType="1"/>
            </p:cNvSpPr>
            <p:nvPr/>
          </p:nvSpPr>
          <p:spPr bwMode="auto">
            <a:xfrm>
              <a:off x="1191" y="2309"/>
              <a:ext cx="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9" name="Line 28"/>
            <p:cNvSpPr>
              <a:spLocks noChangeShapeType="1"/>
            </p:cNvSpPr>
            <p:nvPr/>
          </p:nvSpPr>
          <p:spPr bwMode="auto">
            <a:xfrm>
              <a:off x="1191" y="2071"/>
              <a:ext cx="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30" name="Line 29"/>
            <p:cNvSpPr>
              <a:spLocks noChangeShapeType="1"/>
            </p:cNvSpPr>
            <p:nvPr/>
          </p:nvSpPr>
          <p:spPr bwMode="auto">
            <a:xfrm>
              <a:off x="1191" y="1833"/>
              <a:ext cx="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31" name="Line 30"/>
            <p:cNvSpPr>
              <a:spLocks noChangeShapeType="1"/>
            </p:cNvSpPr>
            <p:nvPr/>
          </p:nvSpPr>
          <p:spPr bwMode="auto">
            <a:xfrm>
              <a:off x="1191" y="1595"/>
              <a:ext cx="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64" name="Line 31"/>
            <p:cNvSpPr>
              <a:spLocks noChangeShapeType="1"/>
            </p:cNvSpPr>
            <p:nvPr/>
          </p:nvSpPr>
          <p:spPr bwMode="auto">
            <a:xfrm>
              <a:off x="1230" y="3261"/>
              <a:ext cx="33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65" name="Line 32"/>
            <p:cNvSpPr>
              <a:spLocks noChangeShapeType="1"/>
            </p:cNvSpPr>
            <p:nvPr/>
          </p:nvSpPr>
          <p:spPr bwMode="auto">
            <a:xfrm flipV="1">
              <a:off x="1230" y="3261"/>
              <a:ext cx="0" cy="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67" name="Line 33"/>
            <p:cNvSpPr>
              <a:spLocks noChangeShapeType="1"/>
            </p:cNvSpPr>
            <p:nvPr/>
          </p:nvSpPr>
          <p:spPr bwMode="auto">
            <a:xfrm flipV="1">
              <a:off x="2356" y="3261"/>
              <a:ext cx="0" cy="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70" name="Line 34"/>
            <p:cNvSpPr>
              <a:spLocks noChangeShapeType="1"/>
            </p:cNvSpPr>
            <p:nvPr/>
          </p:nvSpPr>
          <p:spPr bwMode="auto">
            <a:xfrm flipV="1">
              <a:off x="3492" y="3261"/>
              <a:ext cx="0" cy="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71" name="Line 35"/>
            <p:cNvSpPr>
              <a:spLocks noChangeShapeType="1"/>
            </p:cNvSpPr>
            <p:nvPr/>
          </p:nvSpPr>
          <p:spPr bwMode="auto">
            <a:xfrm flipV="1">
              <a:off x="4618" y="3261"/>
              <a:ext cx="0" cy="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72" name="Rectangle 36"/>
            <p:cNvSpPr>
              <a:spLocks noChangeArrowheads="1"/>
            </p:cNvSpPr>
            <p:nvPr/>
          </p:nvSpPr>
          <p:spPr bwMode="auto">
            <a:xfrm>
              <a:off x="1122" y="1128"/>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anose="020B0604020202020204" pitchFamily="34" charset="0"/>
              </a:endParaRPr>
            </a:p>
          </p:txBody>
        </p:sp>
        <p:sp>
          <p:nvSpPr>
            <p:cNvPr id="11273" name="Rectangle 37"/>
            <p:cNvSpPr>
              <a:spLocks noChangeArrowheads="1"/>
            </p:cNvSpPr>
            <p:nvPr/>
          </p:nvSpPr>
          <p:spPr bwMode="auto">
            <a:xfrm>
              <a:off x="946" y="3188"/>
              <a:ext cx="245"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74" name="Rectangle 38"/>
            <p:cNvSpPr>
              <a:spLocks noChangeArrowheads="1"/>
            </p:cNvSpPr>
            <p:nvPr/>
          </p:nvSpPr>
          <p:spPr bwMode="auto">
            <a:xfrm>
              <a:off x="946" y="2950"/>
              <a:ext cx="245"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5%</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75" name="Rectangle 39"/>
            <p:cNvSpPr>
              <a:spLocks noChangeArrowheads="1"/>
            </p:cNvSpPr>
            <p:nvPr/>
          </p:nvSpPr>
          <p:spPr bwMode="auto">
            <a:xfrm>
              <a:off x="877" y="2712"/>
              <a:ext cx="31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10%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76" name="Rectangle 40"/>
            <p:cNvSpPr>
              <a:spLocks noChangeArrowheads="1"/>
            </p:cNvSpPr>
            <p:nvPr/>
          </p:nvSpPr>
          <p:spPr bwMode="auto">
            <a:xfrm>
              <a:off x="877" y="2474"/>
              <a:ext cx="31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15%</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77" name="Rectangle 41"/>
            <p:cNvSpPr>
              <a:spLocks noChangeArrowheads="1"/>
            </p:cNvSpPr>
            <p:nvPr/>
          </p:nvSpPr>
          <p:spPr bwMode="auto">
            <a:xfrm>
              <a:off x="877" y="2236"/>
              <a:ext cx="31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20%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78" name="Rectangle 42"/>
            <p:cNvSpPr>
              <a:spLocks noChangeArrowheads="1"/>
            </p:cNvSpPr>
            <p:nvPr/>
          </p:nvSpPr>
          <p:spPr bwMode="auto">
            <a:xfrm>
              <a:off x="877" y="1997"/>
              <a:ext cx="31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25%</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79" name="Rectangle 43"/>
            <p:cNvSpPr>
              <a:spLocks noChangeArrowheads="1"/>
            </p:cNvSpPr>
            <p:nvPr/>
          </p:nvSpPr>
          <p:spPr bwMode="auto">
            <a:xfrm>
              <a:off x="877" y="1759"/>
              <a:ext cx="31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30%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80" name="Rectangle 44"/>
            <p:cNvSpPr>
              <a:spLocks noChangeArrowheads="1"/>
            </p:cNvSpPr>
            <p:nvPr/>
          </p:nvSpPr>
          <p:spPr bwMode="auto">
            <a:xfrm>
              <a:off x="877" y="1521"/>
              <a:ext cx="31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35%</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81" name="Rectangle 45"/>
            <p:cNvSpPr>
              <a:spLocks noChangeArrowheads="1"/>
            </p:cNvSpPr>
            <p:nvPr/>
          </p:nvSpPr>
          <p:spPr bwMode="auto">
            <a:xfrm>
              <a:off x="1485" y="3362"/>
              <a:ext cx="705"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Ungünstige</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82" name="Rectangle 46"/>
            <p:cNvSpPr>
              <a:spLocks noChangeArrowheads="1"/>
            </p:cNvSpPr>
            <p:nvPr/>
          </p:nvSpPr>
          <p:spPr bwMode="auto">
            <a:xfrm>
              <a:off x="1455" y="3518"/>
              <a:ext cx="73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Entwicklung</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83" name="Rectangle 47"/>
            <p:cNvSpPr>
              <a:spLocks noChangeArrowheads="1"/>
            </p:cNvSpPr>
            <p:nvPr/>
          </p:nvSpPr>
          <p:spPr bwMode="auto">
            <a:xfrm>
              <a:off x="2513" y="3362"/>
              <a:ext cx="891"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Grundszenario</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84" name="Rectangle 48"/>
            <p:cNvSpPr>
              <a:spLocks noChangeArrowheads="1"/>
            </p:cNvSpPr>
            <p:nvPr/>
          </p:nvSpPr>
          <p:spPr bwMode="auto">
            <a:xfrm>
              <a:off x="3796" y="3362"/>
              <a:ext cx="56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Günstige</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85" name="Rectangle 49"/>
            <p:cNvSpPr>
              <a:spLocks noChangeArrowheads="1"/>
            </p:cNvSpPr>
            <p:nvPr/>
          </p:nvSpPr>
          <p:spPr bwMode="auto">
            <a:xfrm>
              <a:off x="3707" y="3518"/>
              <a:ext cx="73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Entwicklung</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86" name="Rectangle 50"/>
            <p:cNvSpPr>
              <a:spLocks noChangeArrowheads="1"/>
            </p:cNvSpPr>
            <p:nvPr/>
          </p:nvSpPr>
          <p:spPr bwMode="auto">
            <a:xfrm rot="16200000">
              <a:off x="333" y="2290"/>
              <a:ext cx="82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1" i="0" u="none" strike="noStrike" cap="none" normalizeH="0" baseline="0" smtClean="0">
                  <a:ln>
                    <a:noFill/>
                  </a:ln>
                  <a:solidFill>
                    <a:srgbClr val="000000"/>
                  </a:solidFill>
                  <a:effectLst/>
                  <a:latin typeface="Arial" panose="020B0604020202020204" pitchFamily="34" charset="0"/>
                </a:rPr>
                <a:t>In % des BIP</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87" name="Rectangle 51"/>
            <p:cNvSpPr>
              <a:spLocks noChangeArrowheads="1"/>
            </p:cNvSpPr>
            <p:nvPr/>
          </p:nvSpPr>
          <p:spPr bwMode="auto">
            <a:xfrm>
              <a:off x="4726" y="2135"/>
              <a:ext cx="460" cy="577"/>
            </a:xfrm>
            <a:prstGeom prst="rect">
              <a:avLst/>
            </a:prstGeom>
            <a:solidFill>
              <a:srgbClr val="FFFFFF"/>
            </a:solid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CH"/>
            </a:p>
          </p:txBody>
        </p:sp>
        <p:sp>
          <p:nvSpPr>
            <p:cNvPr id="11288" name="Rectangle 52"/>
            <p:cNvSpPr>
              <a:spLocks noChangeArrowheads="1"/>
            </p:cNvSpPr>
            <p:nvPr/>
          </p:nvSpPr>
          <p:spPr bwMode="auto">
            <a:xfrm>
              <a:off x="4775" y="2208"/>
              <a:ext cx="68" cy="64"/>
            </a:xfrm>
            <a:prstGeom prst="rect">
              <a:avLst/>
            </a:prstGeom>
            <a:solidFill>
              <a:srgbClr val="0000FF"/>
            </a:solidFill>
            <a:ln w="158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CH"/>
            </a:p>
          </p:txBody>
        </p:sp>
        <p:sp>
          <p:nvSpPr>
            <p:cNvPr id="11289" name="Rectangle 53"/>
            <p:cNvSpPr>
              <a:spLocks noChangeArrowheads="1"/>
            </p:cNvSpPr>
            <p:nvPr/>
          </p:nvSpPr>
          <p:spPr bwMode="auto">
            <a:xfrm>
              <a:off x="4882" y="2162"/>
              <a:ext cx="34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2005</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90" name="Rectangle 54"/>
            <p:cNvSpPr>
              <a:spLocks noChangeArrowheads="1"/>
            </p:cNvSpPr>
            <p:nvPr/>
          </p:nvSpPr>
          <p:spPr bwMode="auto">
            <a:xfrm>
              <a:off x="4775" y="2400"/>
              <a:ext cx="68" cy="64"/>
            </a:xfrm>
            <a:prstGeom prst="rect">
              <a:avLst/>
            </a:prstGeom>
            <a:solidFill>
              <a:srgbClr val="FFCC00"/>
            </a:solidFill>
            <a:ln w="158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CH"/>
            </a:p>
          </p:txBody>
        </p:sp>
        <p:sp>
          <p:nvSpPr>
            <p:cNvPr id="11291" name="Rectangle 55"/>
            <p:cNvSpPr>
              <a:spLocks noChangeArrowheads="1"/>
            </p:cNvSpPr>
            <p:nvPr/>
          </p:nvSpPr>
          <p:spPr bwMode="auto">
            <a:xfrm>
              <a:off x="4882" y="2355"/>
              <a:ext cx="34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2015</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292" name="Rectangle 56"/>
            <p:cNvSpPr>
              <a:spLocks noChangeArrowheads="1"/>
            </p:cNvSpPr>
            <p:nvPr/>
          </p:nvSpPr>
          <p:spPr bwMode="auto">
            <a:xfrm>
              <a:off x="4775" y="2593"/>
              <a:ext cx="68" cy="64"/>
            </a:xfrm>
            <a:prstGeom prst="rect">
              <a:avLst/>
            </a:prstGeom>
            <a:solidFill>
              <a:srgbClr val="FF0000"/>
            </a:solidFill>
            <a:ln w="158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CH"/>
            </a:p>
          </p:txBody>
        </p:sp>
        <p:sp>
          <p:nvSpPr>
            <p:cNvPr id="11293" name="Rectangle 57"/>
            <p:cNvSpPr>
              <a:spLocks noChangeArrowheads="1"/>
            </p:cNvSpPr>
            <p:nvPr/>
          </p:nvSpPr>
          <p:spPr bwMode="auto">
            <a:xfrm>
              <a:off x="4882" y="2547"/>
              <a:ext cx="34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000000"/>
                  </a:solidFill>
                  <a:effectLst/>
                  <a:latin typeface="Arial" panose="020B0604020202020204" pitchFamily="34" charset="0"/>
                </a:rPr>
                <a:t>2030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9784153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8"/>
          <p:cNvSpPr>
            <a:spLocks noGrp="1"/>
          </p:cNvSpPr>
          <p:nvPr>
            <p:ph type="title"/>
          </p:nvPr>
        </p:nvSpPr>
        <p:spPr bwMode="auto">
          <a:xfrm>
            <a:off x="468313" y="908050"/>
            <a:ext cx="8229600" cy="50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de-DE" sz="2600" b="1" dirty="0" smtClean="0">
                <a:solidFill>
                  <a:srgbClr val="FF0000"/>
                </a:solidFill>
                <a:latin typeface="Helvetica Neue Medium" pitchFamily="-104" charset="0"/>
                <a:ea typeface="ＭＳ Ｐゴシック" panose="020B0600070205080204" pitchFamily="34" charset="-128"/>
                <a:cs typeface="Helvetica Neue Medium" pitchFamily="-104" charset="0"/>
              </a:rPr>
              <a:t>Entwicklung der Erwerbsbevölkerung</a:t>
            </a:r>
          </a:p>
        </p:txBody>
      </p:sp>
      <p:sp>
        <p:nvSpPr>
          <p:cNvPr id="11268" name="Fußzeilenplatzhalt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de-DE" sz="800" smtClean="0">
                <a:latin typeface="Helvetica Neue Light" pitchFamily="-104" charset="0"/>
              </a:rPr>
              <a:t>FocusMEM, 26.05.2015</a:t>
            </a:r>
            <a:endParaRPr lang="de-DE" sz="800">
              <a:latin typeface="Helvetica Neue Light" pitchFamily="-104" charset="0"/>
            </a:endParaRPr>
          </a:p>
        </p:txBody>
      </p:sp>
      <p:sp>
        <p:nvSpPr>
          <p:cNvPr id="11269" name="Foliennummernplatzhalt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A5DF5AF-3A1D-4F03-867D-7A71892F6D20}" type="slidenum">
              <a:rPr lang="de-DE" sz="900">
                <a:solidFill>
                  <a:srgbClr val="000000"/>
                </a:solidFill>
                <a:latin typeface="Helvetica Neue Light" pitchFamily="-104" charset="0"/>
              </a:rPr>
              <a:pPr/>
              <a:t>15</a:t>
            </a:fld>
            <a:endParaRPr lang="de-DE" sz="900">
              <a:solidFill>
                <a:srgbClr val="000000"/>
              </a:solidFill>
              <a:latin typeface="Helvetica Neue Light" pitchFamily="-104" charset="0"/>
            </a:endParaRPr>
          </a:p>
        </p:txBody>
      </p:sp>
      <p:pic>
        <p:nvPicPr>
          <p:cNvPr id="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1" y="1628800"/>
            <a:ext cx="7704855" cy="454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1587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8"/>
          <p:cNvSpPr>
            <a:spLocks noGrp="1"/>
          </p:cNvSpPr>
          <p:nvPr>
            <p:ph type="title"/>
          </p:nvPr>
        </p:nvSpPr>
        <p:spPr bwMode="auto">
          <a:xfrm>
            <a:off x="468313" y="908050"/>
            <a:ext cx="8229600" cy="50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de-DE" sz="2600" b="1" dirty="0" smtClean="0">
                <a:solidFill>
                  <a:srgbClr val="FF0000"/>
                </a:solidFill>
                <a:latin typeface="Helvetica Neue Medium" pitchFamily="-104" charset="0"/>
                <a:ea typeface="ＭＳ Ｐゴシック" panose="020B0600070205080204" pitchFamily="34" charset="-128"/>
                <a:cs typeface="Helvetica Neue Medium" pitchFamily="-104" charset="0"/>
              </a:rPr>
              <a:t>Fehlende Arbeitskräfte</a:t>
            </a:r>
          </a:p>
        </p:txBody>
      </p:sp>
      <p:sp>
        <p:nvSpPr>
          <p:cNvPr id="11268" name="Fußzeilenplatzhalt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de-DE" sz="800" smtClean="0">
                <a:latin typeface="Helvetica Neue Light" pitchFamily="-104" charset="0"/>
              </a:rPr>
              <a:t>FocusMEM, 26.05.2015</a:t>
            </a:r>
            <a:endParaRPr lang="de-DE" sz="800">
              <a:latin typeface="Helvetica Neue Light" pitchFamily="-104" charset="0"/>
            </a:endParaRPr>
          </a:p>
        </p:txBody>
      </p:sp>
      <p:sp>
        <p:nvSpPr>
          <p:cNvPr id="11269" name="Foliennummernplatzhalt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A5DF5AF-3A1D-4F03-867D-7A71892F6D20}" type="slidenum">
              <a:rPr lang="de-DE" sz="900">
                <a:solidFill>
                  <a:srgbClr val="000000"/>
                </a:solidFill>
                <a:latin typeface="Helvetica Neue Light" pitchFamily="-104" charset="0"/>
              </a:rPr>
              <a:pPr/>
              <a:t>16</a:t>
            </a:fld>
            <a:endParaRPr lang="de-DE" sz="900">
              <a:solidFill>
                <a:srgbClr val="000000"/>
              </a:solidFill>
              <a:latin typeface="Helvetica Neue Light" pitchFamily="-104" charset="0"/>
            </a:endParaRPr>
          </a:p>
        </p:txBody>
      </p:sp>
      <p:sp>
        <p:nvSpPr>
          <p:cNvPr id="2" name="Inhaltsplatzhalter 1"/>
          <p:cNvSpPr>
            <a:spLocks noGrp="1"/>
          </p:cNvSpPr>
          <p:nvPr>
            <p:ph idx="1"/>
          </p:nvPr>
        </p:nvSpPr>
        <p:spPr/>
        <p:txBody>
          <a:bodyPr/>
          <a:lstStyle/>
          <a:p>
            <a:pPr marL="0" indent="0">
              <a:buNone/>
            </a:pPr>
            <a:r>
              <a:rPr lang="de-CH" dirty="0" smtClean="0"/>
              <a:t>Personalbedarf in den nächsten ca. 10 Jahren in ausgewählten Branchen:</a:t>
            </a:r>
          </a:p>
          <a:p>
            <a:pPr marL="0" indent="0">
              <a:buNone/>
            </a:pPr>
            <a:r>
              <a:rPr lang="de-CH" dirty="0" smtClean="0"/>
              <a:t>Therapie und Pflege: 	190’000 Personen</a:t>
            </a:r>
          </a:p>
          <a:p>
            <a:pPr marL="0" indent="0">
              <a:buNone/>
            </a:pPr>
            <a:r>
              <a:rPr lang="de-CH" dirty="0" smtClean="0"/>
              <a:t>Volksschule:			30’000 Lehrpersonen </a:t>
            </a:r>
            <a:endParaRPr lang="de-CH" dirty="0"/>
          </a:p>
          <a:p>
            <a:pPr marL="0" indent="0">
              <a:buNone/>
            </a:pPr>
            <a:r>
              <a:rPr lang="de-CH" dirty="0" smtClean="0"/>
              <a:t>Handwerker:			10’000 Sanitärinstallateure</a:t>
            </a:r>
          </a:p>
          <a:p>
            <a:pPr marL="0" indent="0">
              <a:buNone/>
            </a:pPr>
            <a:r>
              <a:rPr lang="de-CH" dirty="0" smtClean="0"/>
              <a:t>Bauingenieure:		3’000 bis 6’000 Ingenieure</a:t>
            </a:r>
          </a:p>
          <a:p>
            <a:pPr marL="0" indent="0">
              <a:buNone/>
            </a:pPr>
            <a:endParaRPr lang="de-CH" dirty="0" smtClean="0"/>
          </a:p>
          <a:p>
            <a:pPr marL="0" indent="0">
              <a:buNone/>
            </a:pPr>
            <a:r>
              <a:rPr lang="de-CH" dirty="0" smtClean="0"/>
              <a:t>Insgesamt fehlen bis 2030 ca. 400’000 Arbeitnehmende, um das nötige Arbeitsvolumen zu bewältigen.	</a:t>
            </a:r>
          </a:p>
        </p:txBody>
      </p:sp>
    </p:spTree>
    <p:extLst>
      <p:ext uri="{BB962C8B-B14F-4D97-AF65-F5344CB8AC3E}">
        <p14:creationId xmlns:p14="http://schemas.microsoft.com/office/powerpoint/2010/main" val="26543630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a:xfrm>
            <a:off x="251520" y="4653136"/>
            <a:ext cx="7952928" cy="864096"/>
          </a:xfrm>
        </p:spPr>
        <p:txBody>
          <a:bodyPr/>
          <a:lstStyle/>
          <a:p>
            <a:r>
              <a:rPr lang="de-CH" sz="2000" dirty="0" smtClean="0">
                <a:solidFill>
                  <a:schemeClr val="bg1"/>
                </a:solidFill>
              </a:rPr>
              <a:t>Bruno Weber-Gobet,</a:t>
            </a:r>
            <a:r>
              <a:rPr lang="de-CH" dirty="0" smtClean="0">
                <a:solidFill>
                  <a:schemeClr val="bg1"/>
                </a:solidFill>
              </a:rPr>
              <a:t> </a:t>
            </a:r>
          </a:p>
          <a:p>
            <a:r>
              <a:rPr lang="de-CH" sz="1600" dirty="0" smtClean="0">
                <a:solidFill>
                  <a:schemeClr val="bg1"/>
                </a:solidFill>
              </a:rPr>
              <a:t>Leiter Bildungspolitik Travail.Suisse /Leiter Bildungsinstitut für Arbeitnehmende ARC </a:t>
            </a:r>
          </a:p>
          <a:p>
            <a:endParaRPr lang="de-CH" dirty="0"/>
          </a:p>
        </p:txBody>
      </p:sp>
      <p:sp>
        <p:nvSpPr>
          <p:cNvPr id="3" name="Titel 2"/>
          <p:cNvSpPr>
            <a:spLocks noGrp="1"/>
          </p:cNvSpPr>
          <p:nvPr>
            <p:ph type="ctrTitle"/>
          </p:nvPr>
        </p:nvSpPr>
        <p:spPr>
          <a:xfrm>
            <a:off x="1439448" y="2996952"/>
            <a:ext cx="6624736" cy="936104"/>
          </a:xfrm>
        </p:spPr>
        <p:txBody>
          <a:bodyPr/>
          <a:lstStyle/>
          <a:p>
            <a:r>
              <a:rPr lang="de-CH" dirty="0" smtClean="0"/>
              <a:t>Demografie und Berufsbildung:</a:t>
            </a:r>
            <a:br>
              <a:rPr lang="de-CH" dirty="0" smtClean="0"/>
            </a:br>
            <a:r>
              <a:rPr lang="de-CH" dirty="0" smtClean="0"/>
              <a:t>Bewältigungsstrategien</a:t>
            </a:r>
            <a:endParaRPr lang="de-CH" dirty="0"/>
          </a:p>
        </p:txBody>
      </p:sp>
    </p:spTree>
    <p:extLst>
      <p:ext uri="{BB962C8B-B14F-4D97-AF65-F5344CB8AC3E}">
        <p14:creationId xmlns:p14="http://schemas.microsoft.com/office/powerpoint/2010/main" val="12913645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0"/>
          </p:nvPr>
        </p:nvSpPr>
        <p:spPr/>
        <p:txBody>
          <a:bodyPr/>
          <a:lstStyle/>
          <a:p>
            <a:pPr>
              <a:defRPr/>
            </a:pPr>
            <a:r>
              <a:rPr lang="de-DE" smtClean="0"/>
              <a:t>FocusMEM, 26.05.2015</a:t>
            </a:r>
            <a:endParaRPr lang="de-DE"/>
          </a:p>
        </p:txBody>
      </p:sp>
      <p:sp>
        <p:nvSpPr>
          <p:cNvPr id="5" name="Foliennummernplatzhalter 4"/>
          <p:cNvSpPr>
            <a:spLocks noGrp="1"/>
          </p:cNvSpPr>
          <p:nvPr>
            <p:ph type="sldNum" sz="quarter" idx="11"/>
          </p:nvPr>
        </p:nvSpPr>
        <p:spPr/>
        <p:txBody>
          <a:bodyPr/>
          <a:lstStyle/>
          <a:p>
            <a:pPr>
              <a:defRPr/>
            </a:pPr>
            <a:fld id="{A740E0C4-5CD0-49FE-A279-24FEBFD18598}" type="slidenum">
              <a:rPr lang="de-DE" smtClean="0"/>
              <a:pPr>
                <a:defRPr/>
              </a:pPr>
              <a:t>18</a:t>
            </a:fld>
            <a:endParaRPr lang="de-DE"/>
          </a:p>
        </p:txBody>
      </p:sp>
      <p:graphicFrame>
        <p:nvGraphicFramePr>
          <p:cNvPr id="6" name="Diagramm 5"/>
          <p:cNvGraphicFramePr>
            <a:graphicFrameLocks/>
          </p:cNvGraphicFramePr>
          <p:nvPr>
            <p:extLst>
              <p:ext uri="{D42A27DB-BD31-4B8C-83A1-F6EECF244321}">
                <p14:modId xmlns:p14="http://schemas.microsoft.com/office/powerpoint/2010/main" val="2341521891"/>
              </p:ext>
            </p:extLst>
          </p:nvPr>
        </p:nvGraphicFramePr>
        <p:xfrm>
          <a:off x="1187624" y="1124744"/>
          <a:ext cx="6912768" cy="48245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665103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0"/>
          </p:nvPr>
        </p:nvSpPr>
        <p:spPr/>
        <p:txBody>
          <a:bodyPr/>
          <a:lstStyle/>
          <a:p>
            <a:pPr>
              <a:defRPr/>
            </a:pPr>
            <a:r>
              <a:rPr lang="de-DE" smtClean="0"/>
              <a:t>FocusMEM, 26.05.2015</a:t>
            </a:r>
            <a:endParaRPr lang="de-DE"/>
          </a:p>
        </p:txBody>
      </p:sp>
      <p:sp>
        <p:nvSpPr>
          <p:cNvPr id="5" name="Foliennummernplatzhalter 4"/>
          <p:cNvSpPr>
            <a:spLocks noGrp="1"/>
          </p:cNvSpPr>
          <p:nvPr>
            <p:ph type="sldNum" sz="quarter" idx="11"/>
          </p:nvPr>
        </p:nvSpPr>
        <p:spPr/>
        <p:txBody>
          <a:bodyPr/>
          <a:lstStyle/>
          <a:p>
            <a:pPr>
              <a:defRPr/>
            </a:pPr>
            <a:fld id="{A740E0C4-5CD0-49FE-A279-24FEBFD18598}" type="slidenum">
              <a:rPr lang="de-DE" smtClean="0"/>
              <a:pPr>
                <a:defRPr/>
              </a:pPr>
              <a:t>19</a:t>
            </a:fld>
            <a:endParaRPr lang="de-DE"/>
          </a:p>
        </p:txBody>
      </p:sp>
      <p:graphicFrame>
        <p:nvGraphicFramePr>
          <p:cNvPr id="6" name="Diagramm 5"/>
          <p:cNvGraphicFramePr>
            <a:graphicFrameLocks/>
          </p:cNvGraphicFramePr>
          <p:nvPr>
            <p:extLst>
              <p:ext uri="{D42A27DB-BD31-4B8C-83A1-F6EECF244321}">
                <p14:modId xmlns:p14="http://schemas.microsoft.com/office/powerpoint/2010/main" val="1741475771"/>
              </p:ext>
            </p:extLst>
          </p:nvPr>
        </p:nvGraphicFramePr>
        <p:xfrm>
          <a:off x="1331640" y="1124744"/>
          <a:ext cx="6552728" cy="46085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44783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8"/>
          <p:cNvSpPr>
            <a:spLocks noGrp="1"/>
          </p:cNvSpPr>
          <p:nvPr>
            <p:ph type="title"/>
          </p:nvPr>
        </p:nvSpPr>
        <p:spPr bwMode="auto">
          <a:xfrm>
            <a:off x="468313" y="908050"/>
            <a:ext cx="8229600" cy="50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de-DE" sz="2600" b="1" dirty="0" smtClean="0">
                <a:solidFill>
                  <a:srgbClr val="FF0000"/>
                </a:solidFill>
                <a:latin typeface="Arial" panose="020B0604020202020204" pitchFamily="34" charset="0"/>
                <a:ea typeface="ＭＳ Ｐゴシック" panose="020B0600070205080204" pitchFamily="34" charset="-128"/>
                <a:cs typeface="Arial" panose="020B0604020202020204" pitchFamily="34" charset="0"/>
              </a:rPr>
              <a:t>Was ist „Demografie“?</a:t>
            </a:r>
          </a:p>
        </p:txBody>
      </p:sp>
      <p:sp>
        <p:nvSpPr>
          <p:cNvPr id="11267" name="Vertikaler Textplatzhalter 9"/>
          <p:cNvSpPr>
            <a:spLocks noGrp="1"/>
          </p:cNvSpPr>
          <p:nvPr>
            <p:ph idx="1"/>
          </p:nvPr>
        </p:nvSpPr>
        <p:spPr bwMode="auto">
          <a:xfrm>
            <a:off x="457200" y="1738313"/>
            <a:ext cx="8229600" cy="4354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eaLnBrk="1" hangingPunct="1">
              <a:lnSpc>
                <a:spcPct val="110000"/>
              </a:lnSpc>
              <a:buFont typeface="Arial" panose="020B0604020202020204" pitchFamily="34" charset="0"/>
              <a:buNone/>
            </a:pPr>
            <a:r>
              <a:rPr lang="de-CH" dirty="0" smtClean="0">
                <a:latin typeface="Helvetica Neue" pitchFamily="-104" charset="0"/>
                <a:ea typeface="ＭＳ Ｐゴシック" panose="020B0600070205080204" pitchFamily="34" charset="-128"/>
                <a:cs typeface="Helvetica Neue" pitchFamily="-104" charset="0"/>
              </a:rPr>
              <a:t>«Demografie» setzt sich zusammen aus den beiden griechischen Worten </a:t>
            </a:r>
            <a:r>
              <a:rPr lang="de-CH" i="1" dirty="0" err="1" smtClean="0">
                <a:solidFill>
                  <a:srgbClr val="FF0000"/>
                </a:solidFill>
                <a:latin typeface="Helvetica Neue" pitchFamily="-104" charset="0"/>
                <a:ea typeface="ＭＳ Ｐゴシック" panose="020B0600070205080204" pitchFamily="34" charset="-128"/>
                <a:cs typeface="Helvetica Neue" pitchFamily="-104" charset="0"/>
              </a:rPr>
              <a:t>démos</a:t>
            </a:r>
            <a:r>
              <a:rPr lang="de-CH" i="1" dirty="0" smtClean="0">
                <a:solidFill>
                  <a:srgbClr val="FF0000"/>
                </a:solidFill>
                <a:latin typeface="Helvetica Neue" pitchFamily="-104" charset="0"/>
                <a:ea typeface="ＭＳ Ｐゴシック" panose="020B0600070205080204" pitchFamily="34" charset="-128"/>
                <a:cs typeface="Helvetica Neue" pitchFamily="-104" charset="0"/>
              </a:rPr>
              <a:t> = Volk</a:t>
            </a:r>
            <a:r>
              <a:rPr lang="de-CH" dirty="0" smtClean="0">
                <a:solidFill>
                  <a:srgbClr val="FF0000"/>
                </a:solidFill>
                <a:latin typeface="Helvetica Neue" pitchFamily="-104" charset="0"/>
                <a:ea typeface="ＭＳ Ｐゴシック" panose="020B0600070205080204" pitchFamily="34" charset="-128"/>
                <a:cs typeface="Helvetica Neue" pitchFamily="-104" charset="0"/>
              </a:rPr>
              <a:t> </a:t>
            </a:r>
            <a:r>
              <a:rPr lang="de-CH" dirty="0" smtClean="0">
                <a:latin typeface="Helvetica Neue" pitchFamily="-104" charset="0"/>
                <a:ea typeface="ＭＳ Ｐゴシック" panose="020B0600070205080204" pitchFamily="34" charset="-128"/>
                <a:cs typeface="Helvetica Neue" pitchFamily="-104" charset="0"/>
              </a:rPr>
              <a:t>und </a:t>
            </a:r>
            <a:r>
              <a:rPr lang="de-CH" i="1" dirty="0" err="1" smtClean="0">
                <a:solidFill>
                  <a:srgbClr val="FF0000"/>
                </a:solidFill>
                <a:latin typeface="Helvetica Neue" pitchFamily="-104" charset="0"/>
                <a:ea typeface="ＭＳ Ｐゴシック" panose="020B0600070205080204" pitchFamily="34" charset="-128"/>
                <a:cs typeface="Helvetica Neue" pitchFamily="-104" charset="0"/>
              </a:rPr>
              <a:t>graphé</a:t>
            </a:r>
            <a:r>
              <a:rPr lang="de-CH" i="1" dirty="0" smtClean="0">
                <a:solidFill>
                  <a:srgbClr val="FF0000"/>
                </a:solidFill>
                <a:latin typeface="Helvetica Neue" pitchFamily="-104" charset="0"/>
                <a:ea typeface="ＭＳ Ｐゴシック" panose="020B0600070205080204" pitchFamily="34" charset="-128"/>
                <a:cs typeface="Helvetica Neue" pitchFamily="-104" charset="0"/>
              </a:rPr>
              <a:t> = Schrift, Beschreibung</a:t>
            </a:r>
            <a:r>
              <a:rPr lang="de-CH" dirty="0" smtClean="0">
                <a:latin typeface="Helvetica Neue" pitchFamily="-104" charset="0"/>
                <a:ea typeface="ＭＳ Ｐゴシック" panose="020B0600070205080204" pitchFamily="34" charset="-128"/>
                <a:cs typeface="Helvetica Neue" pitchFamily="-104" charset="0"/>
              </a:rPr>
              <a:t>. </a:t>
            </a:r>
          </a:p>
          <a:p>
            <a:pPr marL="0" indent="0" eaLnBrk="1" hangingPunct="1">
              <a:lnSpc>
                <a:spcPct val="110000"/>
              </a:lnSpc>
              <a:buFont typeface="Arial" panose="020B0604020202020204" pitchFamily="34" charset="0"/>
              <a:buNone/>
            </a:pPr>
            <a:endParaRPr lang="de-CH" dirty="0" smtClean="0">
              <a:latin typeface="Helvetica Neue" pitchFamily="-104" charset="0"/>
              <a:ea typeface="ＭＳ Ｐゴシック" panose="020B0600070205080204" pitchFamily="34" charset="-128"/>
              <a:cs typeface="Helvetica Neue" pitchFamily="-104" charset="0"/>
            </a:endParaRPr>
          </a:p>
          <a:p>
            <a:pPr marL="0" indent="0" eaLnBrk="1" hangingPunct="1">
              <a:lnSpc>
                <a:spcPct val="110000"/>
              </a:lnSpc>
              <a:buFont typeface="Arial" panose="020B0604020202020204" pitchFamily="34" charset="0"/>
              <a:buNone/>
            </a:pPr>
            <a:r>
              <a:rPr lang="de-CH" dirty="0" smtClean="0">
                <a:latin typeface="Helvetica Neue" pitchFamily="-104" charset="0"/>
                <a:ea typeface="ＭＳ Ｐゴシック" panose="020B0600070205080204" pitchFamily="34" charset="-128"/>
                <a:cs typeface="Helvetica Neue" pitchFamily="-104" charset="0"/>
              </a:rPr>
              <a:t>Demografie ist die Wissenschaft, die sich theoretisch und statistisch mit der Bevölkerungsstruktur und deren Entwicklung befasst.  </a:t>
            </a:r>
          </a:p>
          <a:p>
            <a:pPr marL="0" indent="0" eaLnBrk="1" hangingPunct="1">
              <a:lnSpc>
                <a:spcPct val="110000"/>
              </a:lnSpc>
              <a:buFont typeface="Arial" panose="020B0604020202020204" pitchFamily="34" charset="0"/>
              <a:buNone/>
            </a:pPr>
            <a:endParaRPr lang="de-CH" dirty="0">
              <a:latin typeface="Helvetica Neue" pitchFamily="-104" charset="0"/>
              <a:ea typeface="ＭＳ Ｐゴシック" panose="020B0600070205080204" pitchFamily="34" charset="-128"/>
              <a:cs typeface="Helvetica Neue" pitchFamily="-104" charset="0"/>
            </a:endParaRPr>
          </a:p>
          <a:p>
            <a:pPr marL="0" indent="0" eaLnBrk="1" hangingPunct="1">
              <a:lnSpc>
                <a:spcPct val="110000"/>
              </a:lnSpc>
              <a:buFont typeface="Arial" panose="020B0604020202020204" pitchFamily="34" charset="0"/>
              <a:buNone/>
            </a:pPr>
            <a:endParaRPr lang="de-CH" dirty="0" smtClean="0">
              <a:latin typeface="Helvetica Neue" pitchFamily="-104" charset="0"/>
              <a:ea typeface="ＭＳ Ｐゴシック" panose="020B0600070205080204" pitchFamily="34" charset="-128"/>
              <a:cs typeface="Helvetica Neue" pitchFamily="-104" charset="0"/>
            </a:endParaRPr>
          </a:p>
        </p:txBody>
      </p:sp>
      <p:sp>
        <p:nvSpPr>
          <p:cNvPr id="11268" name="Fußzeilenplatzhalt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de-DE" sz="800" smtClean="0">
                <a:latin typeface="Helvetica Neue Light" pitchFamily="-104" charset="0"/>
              </a:rPr>
              <a:t>FocusMEM, 26.05.2015</a:t>
            </a:r>
            <a:endParaRPr lang="de-DE" sz="800">
              <a:latin typeface="Helvetica Neue Light" pitchFamily="-104" charset="0"/>
            </a:endParaRPr>
          </a:p>
        </p:txBody>
      </p:sp>
      <p:sp>
        <p:nvSpPr>
          <p:cNvPr id="11269" name="Foliennummernplatzhalt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A5DF5AF-3A1D-4F03-867D-7A71892F6D20}" type="slidenum">
              <a:rPr lang="de-DE" sz="900">
                <a:solidFill>
                  <a:srgbClr val="000000"/>
                </a:solidFill>
                <a:latin typeface="Helvetica Neue Light" pitchFamily="-104" charset="0"/>
              </a:rPr>
              <a:pPr/>
              <a:t>2</a:t>
            </a:fld>
            <a:endParaRPr lang="de-DE" sz="900">
              <a:solidFill>
                <a:srgbClr val="000000"/>
              </a:solidFill>
              <a:latin typeface="Helvetica Neue Light" pitchFamily="-10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0"/>
          </p:nvPr>
        </p:nvSpPr>
        <p:spPr/>
        <p:txBody>
          <a:bodyPr/>
          <a:lstStyle/>
          <a:p>
            <a:pPr>
              <a:defRPr/>
            </a:pPr>
            <a:r>
              <a:rPr lang="de-DE" smtClean="0"/>
              <a:t>FocusMEM, 26.05.2015</a:t>
            </a:r>
            <a:endParaRPr lang="de-DE"/>
          </a:p>
        </p:txBody>
      </p:sp>
      <p:sp>
        <p:nvSpPr>
          <p:cNvPr id="5" name="Foliennummernplatzhalter 4"/>
          <p:cNvSpPr>
            <a:spLocks noGrp="1"/>
          </p:cNvSpPr>
          <p:nvPr>
            <p:ph type="sldNum" sz="quarter" idx="11"/>
          </p:nvPr>
        </p:nvSpPr>
        <p:spPr/>
        <p:txBody>
          <a:bodyPr/>
          <a:lstStyle/>
          <a:p>
            <a:pPr>
              <a:defRPr/>
            </a:pPr>
            <a:fld id="{A740E0C4-5CD0-49FE-A279-24FEBFD18598}" type="slidenum">
              <a:rPr lang="de-DE" smtClean="0"/>
              <a:pPr>
                <a:defRPr/>
              </a:pPr>
              <a:t>20</a:t>
            </a:fld>
            <a:endParaRPr lang="de-DE"/>
          </a:p>
        </p:txBody>
      </p:sp>
      <p:graphicFrame>
        <p:nvGraphicFramePr>
          <p:cNvPr id="6" name="Diagramm 5"/>
          <p:cNvGraphicFramePr>
            <a:graphicFrameLocks/>
          </p:cNvGraphicFramePr>
          <p:nvPr>
            <p:extLst>
              <p:ext uri="{D42A27DB-BD31-4B8C-83A1-F6EECF244321}">
                <p14:modId xmlns:p14="http://schemas.microsoft.com/office/powerpoint/2010/main" val="3975689161"/>
              </p:ext>
            </p:extLst>
          </p:nvPr>
        </p:nvGraphicFramePr>
        <p:xfrm>
          <a:off x="971600" y="980728"/>
          <a:ext cx="7200800" cy="48245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779429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8"/>
          <p:cNvSpPr>
            <a:spLocks noGrp="1"/>
          </p:cNvSpPr>
          <p:nvPr>
            <p:ph type="title"/>
          </p:nvPr>
        </p:nvSpPr>
        <p:spPr bwMode="auto">
          <a:xfrm>
            <a:off x="468313" y="908050"/>
            <a:ext cx="8229600" cy="50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de-DE" sz="2600" b="1" dirty="0" smtClean="0">
                <a:solidFill>
                  <a:srgbClr val="FF0000"/>
                </a:solidFill>
                <a:latin typeface="Helvetica Neue Medium" pitchFamily="-104" charset="0"/>
                <a:ea typeface="ＭＳ Ｐゴシック" panose="020B0600070205080204" pitchFamily="34" charset="-128"/>
                <a:cs typeface="Helvetica Neue Medium" pitchFamily="-104" charset="0"/>
              </a:rPr>
              <a:t>Fehlende Arbeitskräfte</a:t>
            </a:r>
          </a:p>
        </p:txBody>
      </p:sp>
      <p:sp>
        <p:nvSpPr>
          <p:cNvPr id="11268" name="Fußzeilenplatzhalt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de-DE" sz="800" smtClean="0">
                <a:latin typeface="Helvetica Neue Light" pitchFamily="-104" charset="0"/>
              </a:rPr>
              <a:t>FocusMEM, 26.05.2015</a:t>
            </a:r>
            <a:endParaRPr lang="de-DE" sz="800">
              <a:latin typeface="Helvetica Neue Light" pitchFamily="-104" charset="0"/>
            </a:endParaRPr>
          </a:p>
        </p:txBody>
      </p:sp>
      <p:sp>
        <p:nvSpPr>
          <p:cNvPr id="11269" name="Foliennummernplatzhalt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A5DF5AF-3A1D-4F03-867D-7A71892F6D20}" type="slidenum">
              <a:rPr lang="de-DE" sz="900">
                <a:solidFill>
                  <a:srgbClr val="000000"/>
                </a:solidFill>
                <a:latin typeface="Helvetica Neue Light" pitchFamily="-104" charset="0"/>
              </a:rPr>
              <a:pPr/>
              <a:t>21</a:t>
            </a:fld>
            <a:endParaRPr lang="de-DE" sz="900">
              <a:solidFill>
                <a:srgbClr val="000000"/>
              </a:solidFill>
              <a:latin typeface="Helvetica Neue Light" pitchFamily="-104" charset="0"/>
            </a:endParaRPr>
          </a:p>
        </p:txBody>
      </p:sp>
      <p:sp>
        <p:nvSpPr>
          <p:cNvPr id="2" name="Inhaltsplatzhalter 1"/>
          <p:cNvSpPr>
            <a:spLocks noGrp="1"/>
          </p:cNvSpPr>
          <p:nvPr>
            <p:ph idx="1"/>
          </p:nvPr>
        </p:nvSpPr>
        <p:spPr/>
        <p:txBody>
          <a:bodyPr/>
          <a:lstStyle/>
          <a:p>
            <a:pPr marL="0" indent="0">
              <a:buNone/>
            </a:pPr>
            <a:r>
              <a:rPr lang="de-CH" sz="2000" dirty="0" smtClean="0">
                <a:latin typeface="Arial" panose="020B0604020202020204" pitchFamily="34" charset="0"/>
                <a:cs typeface="Arial" panose="020B0604020202020204" pitchFamily="34" charset="0"/>
              </a:rPr>
              <a:t>Personalbedarf in den nächsten ca. 10 Jahren in ausgewählten Branchen:</a:t>
            </a:r>
          </a:p>
          <a:p>
            <a:pPr marL="0" indent="0">
              <a:buNone/>
            </a:pPr>
            <a:r>
              <a:rPr lang="de-CH" sz="2000" dirty="0" smtClean="0">
                <a:latin typeface="Arial" panose="020B0604020202020204" pitchFamily="34" charset="0"/>
                <a:cs typeface="Arial" panose="020B0604020202020204" pitchFamily="34" charset="0"/>
              </a:rPr>
              <a:t>Therapie und Pflege: 	190’000 Personen</a:t>
            </a:r>
          </a:p>
          <a:p>
            <a:pPr marL="0" indent="0">
              <a:buNone/>
            </a:pPr>
            <a:r>
              <a:rPr lang="de-CH" sz="2000" dirty="0" smtClean="0">
                <a:latin typeface="Arial" panose="020B0604020202020204" pitchFamily="34" charset="0"/>
                <a:cs typeface="Arial" panose="020B0604020202020204" pitchFamily="34" charset="0"/>
              </a:rPr>
              <a:t>Volksschule:			30’000 Lehrpersonen </a:t>
            </a:r>
            <a:endParaRPr lang="de-CH" sz="2000" dirty="0">
              <a:latin typeface="Arial" panose="020B0604020202020204" pitchFamily="34" charset="0"/>
              <a:cs typeface="Arial" panose="020B0604020202020204" pitchFamily="34" charset="0"/>
            </a:endParaRPr>
          </a:p>
          <a:p>
            <a:pPr marL="0" indent="0">
              <a:buNone/>
            </a:pPr>
            <a:r>
              <a:rPr lang="de-CH" sz="2000" dirty="0" smtClean="0">
                <a:latin typeface="Arial" panose="020B0604020202020204" pitchFamily="34" charset="0"/>
                <a:cs typeface="Arial" panose="020B0604020202020204" pitchFamily="34" charset="0"/>
              </a:rPr>
              <a:t>Handwerker:			10’000 Sanitärinstallateure</a:t>
            </a:r>
          </a:p>
          <a:p>
            <a:pPr marL="0">
              <a:buNone/>
            </a:pPr>
            <a:r>
              <a:rPr lang="de-CH" sz="2000" dirty="0" smtClean="0">
                <a:latin typeface="Arial" panose="020B0604020202020204" pitchFamily="34" charset="0"/>
                <a:cs typeface="Arial" panose="020B0604020202020204" pitchFamily="34" charset="0"/>
              </a:rPr>
              <a:t>Bauingenieure:		       3’000 bis 6’000 Ingenieure</a:t>
            </a:r>
          </a:p>
          <a:p>
            <a:pPr marL="0" indent="0">
              <a:buNone/>
            </a:pPr>
            <a:endParaRPr lang="de-CH" sz="2000" dirty="0" smtClean="0">
              <a:latin typeface="Arial" panose="020B0604020202020204" pitchFamily="34" charset="0"/>
              <a:cs typeface="Arial" panose="020B0604020202020204" pitchFamily="34" charset="0"/>
            </a:endParaRPr>
          </a:p>
          <a:p>
            <a:pPr marL="0" indent="0">
              <a:buNone/>
            </a:pPr>
            <a:r>
              <a:rPr lang="de-CH" sz="2000" dirty="0" smtClean="0">
                <a:latin typeface="Arial" panose="020B0604020202020204" pitchFamily="34" charset="0"/>
                <a:cs typeface="Arial" panose="020B0604020202020204" pitchFamily="34" charset="0"/>
              </a:rPr>
              <a:t>Insgesamt fehlen bis 2030 ca. 400’000 Arbeitnehmende, um das nötige Arbeitsvolumen zu bewältigen.	</a:t>
            </a:r>
          </a:p>
        </p:txBody>
      </p:sp>
    </p:spTree>
    <p:extLst>
      <p:ext uri="{BB962C8B-B14F-4D97-AF65-F5344CB8AC3E}">
        <p14:creationId xmlns:p14="http://schemas.microsoft.com/office/powerpoint/2010/main" val="2246142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9577" y="926692"/>
            <a:ext cx="8229600" cy="829594"/>
          </a:xfrm>
        </p:spPr>
        <p:txBody>
          <a:bodyPr/>
          <a:lstStyle/>
          <a:p>
            <a:r>
              <a:rPr lang="de-CH" sz="2600" b="1" dirty="0" smtClean="0">
                <a:solidFill>
                  <a:srgbClr val="FF0000"/>
                </a:solidFill>
              </a:rPr>
              <a:t>Wie kann die Berufsbildung auf die Lücke reagieren?</a:t>
            </a:r>
            <a:endParaRPr lang="de-CH" sz="2600" b="1" dirty="0">
              <a:solidFill>
                <a:srgbClr val="FF0000"/>
              </a:solidFill>
            </a:endParaRPr>
          </a:p>
        </p:txBody>
      </p:sp>
      <p:sp>
        <p:nvSpPr>
          <p:cNvPr id="3" name="Inhaltsplatzhalter 2"/>
          <p:cNvSpPr>
            <a:spLocks noGrp="1"/>
          </p:cNvSpPr>
          <p:nvPr>
            <p:ph idx="1"/>
          </p:nvPr>
        </p:nvSpPr>
        <p:spPr>
          <a:xfrm>
            <a:off x="459577" y="1973688"/>
            <a:ext cx="8229600" cy="4320482"/>
          </a:xfrm>
        </p:spPr>
        <p:txBody>
          <a:bodyPr/>
          <a:lstStyle/>
          <a:p>
            <a:pPr marL="0" indent="0">
              <a:buNone/>
            </a:pPr>
            <a:r>
              <a:rPr lang="de-DE" dirty="0" smtClean="0"/>
              <a:t>In der nächsten Stunde wollen wir zehn Ideen dazu entwickeln. Wir verwenden dabei den „Morphologischen Kasten“, eine Methode zur Erfassung von Ideen.  </a:t>
            </a:r>
            <a:endParaRPr lang="de-CH" dirty="0"/>
          </a:p>
        </p:txBody>
      </p:sp>
      <p:sp>
        <p:nvSpPr>
          <p:cNvPr id="4" name="Fußzeilenplatzhalter 3"/>
          <p:cNvSpPr>
            <a:spLocks noGrp="1"/>
          </p:cNvSpPr>
          <p:nvPr>
            <p:ph type="ftr" sz="quarter" idx="10"/>
          </p:nvPr>
        </p:nvSpPr>
        <p:spPr/>
        <p:txBody>
          <a:bodyPr/>
          <a:lstStyle/>
          <a:p>
            <a:pPr>
              <a:defRPr/>
            </a:pPr>
            <a:r>
              <a:rPr lang="de-DE" smtClean="0"/>
              <a:t>FocusMEM, 26.05.2015</a:t>
            </a:r>
            <a:endParaRPr lang="de-DE"/>
          </a:p>
        </p:txBody>
      </p:sp>
      <p:sp>
        <p:nvSpPr>
          <p:cNvPr id="5" name="Foliennummernplatzhalter 4"/>
          <p:cNvSpPr>
            <a:spLocks noGrp="1"/>
          </p:cNvSpPr>
          <p:nvPr>
            <p:ph type="sldNum" sz="quarter" idx="11"/>
          </p:nvPr>
        </p:nvSpPr>
        <p:spPr/>
        <p:txBody>
          <a:bodyPr/>
          <a:lstStyle/>
          <a:p>
            <a:pPr>
              <a:defRPr/>
            </a:pPr>
            <a:fld id="{A740E0C4-5CD0-49FE-A279-24FEBFD18598}" type="slidenum">
              <a:rPr lang="de-DE" smtClean="0"/>
              <a:pPr>
                <a:defRPr/>
              </a:pPr>
              <a:t>22</a:t>
            </a:fld>
            <a:endParaRPr lang="de-DE"/>
          </a:p>
        </p:txBody>
      </p:sp>
    </p:spTree>
    <p:extLst>
      <p:ext uri="{BB962C8B-B14F-4D97-AF65-F5344CB8AC3E}">
        <p14:creationId xmlns:p14="http://schemas.microsoft.com/office/powerpoint/2010/main" val="3310662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z="2600" b="1" dirty="0">
                <a:solidFill>
                  <a:srgbClr val="FF0000"/>
                </a:solidFill>
              </a:rPr>
              <a:t>Morphologischer Kasten</a:t>
            </a:r>
            <a:r>
              <a:rPr lang="de-CH" sz="2600" b="1" dirty="0" smtClean="0">
                <a:solidFill>
                  <a:srgbClr val="FF0000"/>
                </a:solidFill>
              </a:rPr>
              <a:t/>
            </a:r>
            <a:br>
              <a:rPr lang="de-CH" sz="2600" b="1" dirty="0" smtClean="0">
                <a:solidFill>
                  <a:srgbClr val="FF0000"/>
                </a:solidFill>
              </a:rPr>
            </a:br>
            <a:endParaRPr lang="de-CH" sz="2600" b="1" dirty="0">
              <a:solidFill>
                <a:srgbClr val="FF000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p:txBody>
          <a:bodyPr/>
          <a:lstStyle/>
          <a:p>
            <a:pPr marL="0" indent="0">
              <a:buNone/>
            </a:pPr>
            <a:r>
              <a:rPr lang="de-CH" sz="1350" dirty="0">
                <a:latin typeface="Arial" panose="020B0604020202020204" pitchFamily="34" charset="0"/>
                <a:cs typeface="Arial" panose="020B0604020202020204" pitchFamily="34" charset="0"/>
              </a:rPr>
              <a:t>Morphologie heisst: Formenlehre. Sie beinhaltet die allgemeine Lehre von Gestalten, Formen, Organisationsprinzipien, insbesondere der von Lebewesen. Diese Kreativitätstechnik soll zu einer systematischen Ideen- und Zielfindung führen. Bei dieser Methode werden alle logisch denkbaren Lösungsmöglichkeiten in Form einer Tabelle zusammengefasst.</a:t>
            </a:r>
          </a:p>
          <a:p>
            <a:pPr marL="0" indent="0">
              <a:buNone/>
            </a:pPr>
            <a:endParaRPr lang="de-CH" dirty="0" smtClean="0"/>
          </a:p>
          <a:p>
            <a:pPr marL="0" indent="0">
              <a:buNone/>
            </a:pPr>
            <a:endParaRPr lang="de-CH" dirty="0"/>
          </a:p>
        </p:txBody>
      </p:sp>
      <p:graphicFrame>
        <p:nvGraphicFramePr>
          <p:cNvPr id="4" name="Tabelle 3"/>
          <p:cNvGraphicFramePr>
            <a:graphicFrameLocks noGrp="1"/>
          </p:cNvGraphicFramePr>
          <p:nvPr>
            <p:extLst>
              <p:ext uri="{D42A27DB-BD31-4B8C-83A1-F6EECF244321}">
                <p14:modId xmlns:p14="http://schemas.microsoft.com/office/powerpoint/2010/main" val="291649838"/>
              </p:ext>
            </p:extLst>
          </p:nvPr>
        </p:nvGraphicFramePr>
        <p:xfrm>
          <a:off x="479325" y="2996952"/>
          <a:ext cx="7965281" cy="2496344"/>
        </p:xfrm>
        <a:graphic>
          <a:graphicData uri="http://schemas.openxmlformats.org/drawingml/2006/table">
            <a:tbl>
              <a:tblPr firstRow="1" bandRow="1">
                <a:tableStyleId>{5C22544A-7EE6-4342-B048-85BDC9FD1C3A}</a:tableStyleId>
              </a:tblPr>
              <a:tblGrid>
                <a:gridCol w="7965281"/>
              </a:tblGrid>
              <a:tr h="2496344">
                <a:tc>
                  <a:txBody>
                    <a:bodyPr/>
                    <a:lstStyle/>
                    <a:p>
                      <a:r>
                        <a:rPr lang="de-CH" sz="1200" b="0" u="sng" dirty="0" smtClean="0">
                          <a:latin typeface="Arial" panose="020B0604020202020204" pitchFamily="34" charset="0"/>
                          <a:cs typeface="Arial" panose="020B0604020202020204" pitchFamily="34" charset="0"/>
                        </a:rPr>
                        <a:t>Vorgehen</a:t>
                      </a:r>
                      <a:r>
                        <a:rPr lang="de-CH" sz="1200" b="0" dirty="0" smtClean="0">
                          <a:latin typeface="Arial" panose="020B0604020202020204" pitchFamily="34" charset="0"/>
                          <a:cs typeface="Arial" panose="020B0604020202020204" pitchFamily="34" charset="0"/>
                        </a:rPr>
                        <a:t>: Es wird ein Problem benannt oder ein Ziel bestimmt. In einer gemeinsamen Gesprächsrunde werden von den Teilnehmenden möglichst viele Aspekte dieses Problems eingebracht. Diese werden ins Arbeitsblatt in die Spalte „Teilaspekte“ eingetragen. Danach erfolgt mit Hilfe des Arbeitsblattes die Lösungssuche. Zu den einzelnen Teilaspekten werden möglichst viele Lösungsvarianten gesucht und aufgeschrieben. </a:t>
                      </a:r>
                    </a:p>
                    <a:p>
                      <a:r>
                        <a:rPr lang="de-CH" sz="1200" b="0" u="sng" dirty="0" smtClean="0">
                          <a:latin typeface="Arial" panose="020B0604020202020204" pitchFamily="34" charset="0"/>
                          <a:cs typeface="Arial" panose="020B0604020202020204" pitchFamily="34" charset="0"/>
                        </a:rPr>
                        <a:t>Zeit</a:t>
                      </a:r>
                      <a:r>
                        <a:rPr lang="de-CH" sz="1200" b="0" dirty="0" smtClean="0">
                          <a:latin typeface="Arial" panose="020B0604020202020204" pitchFamily="34" charset="0"/>
                          <a:cs typeface="Arial" panose="020B0604020202020204" pitchFamily="34" charset="0"/>
                        </a:rPr>
                        <a:t>: Erste Phase: 20 Minuten / Zweite Phase: 30 Minuten</a:t>
                      </a:r>
                    </a:p>
                    <a:p>
                      <a:r>
                        <a:rPr lang="de-CH" sz="1200" b="0" u="sng" dirty="0" smtClean="0">
                          <a:latin typeface="Arial" panose="020B0604020202020204" pitchFamily="34" charset="0"/>
                          <a:cs typeface="Arial" panose="020B0604020202020204" pitchFamily="34" charset="0"/>
                        </a:rPr>
                        <a:t>Organisation</a:t>
                      </a:r>
                      <a:r>
                        <a:rPr lang="de-CH" sz="1200" b="0" dirty="0" smtClean="0">
                          <a:latin typeface="Arial" panose="020B0604020202020204" pitchFamily="34" charset="0"/>
                          <a:cs typeface="Arial" panose="020B0604020202020204" pitchFamily="34" charset="0"/>
                        </a:rPr>
                        <a:t>: Erste Phase: Gesprächsrunde oder Einzelarbeit / Zweite Phase: Einzelarbeit oder Arbeit in Kleingruppen.</a:t>
                      </a:r>
                    </a:p>
                    <a:p>
                      <a:r>
                        <a:rPr lang="de-CH" sz="1200" b="0" u="sng" dirty="0" smtClean="0">
                          <a:latin typeface="Arial" panose="020B0604020202020204" pitchFamily="34" charset="0"/>
                          <a:cs typeface="Arial" panose="020B0604020202020204" pitchFamily="34" charset="0"/>
                        </a:rPr>
                        <a:t>Auswertung</a:t>
                      </a:r>
                      <a:r>
                        <a:rPr lang="de-CH" sz="1200" b="0" dirty="0" smtClean="0">
                          <a:latin typeface="Arial" panose="020B0604020202020204" pitchFamily="34" charset="0"/>
                          <a:cs typeface="Arial" panose="020B0604020202020204" pitchFamily="34" charset="0"/>
                        </a:rPr>
                        <a:t>: Die Lösungsvarianten werden gegenseitig vorgestellt und in einen grossen morphologischen Kasten eingetragen. Der Kasten kann nun allenfalls noch ergänzt werden. Am Schluss werden die Lösungsvarianten, die weiterverfolgt werden sollen, farbig hervorgehoben. </a:t>
                      </a:r>
                    </a:p>
                    <a:p>
                      <a:r>
                        <a:rPr lang="de-CH" sz="1200" b="0" u="sng" dirty="0" smtClean="0">
                          <a:latin typeface="Arial" panose="020B0604020202020204" pitchFamily="34" charset="0"/>
                          <a:cs typeface="Arial" panose="020B0604020202020204" pitchFamily="34" charset="0"/>
                        </a:rPr>
                        <a:t>Ergebnis</a:t>
                      </a:r>
                      <a:r>
                        <a:rPr lang="de-CH" sz="1200" b="0" dirty="0" smtClean="0">
                          <a:latin typeface="Arial" panose="020B0604020202020204" pitchFamily="34" charset="0"/>
                          <a:cs typeface="Arial" panose="020B0604020202020204" pitchFamily="34" charset="0"/>
                        </a:rPr>
                        <a:t>: Es liegen verschieden Lösungsvarianten vor, die noch verfeinert (Projektmanagement) und durchgeführt werden können. </a:t>
                      </a:r>
                      <a:endParaRPr lang="de-CH" sz="1400" dirty="0"/>
                    </a:p>
                  </a:txBody>
                  <a:tcPr marL="68580" marR="68580" marT="34290" marB="34290"/>
                </a:tc>
              </a:tr>
            </a:tbl>
          </a:graphicData>
        </a:graphic>
      </p:graphicFrame>
      <p:sp>
        <p:nvSpPr>
          <p:cNvPr id="5" name="Fußzeilenplatzhalter 4"/>
          <p:cNvSpPr>
            <a:spLocks noGrp="1"/>
          </p:cNvSpPr>
          <p:nvPr>
            <p:ph type="ftr" sz="quarter" idx="10"/>
          </p:nvPr>
        </p:nvSpPr>
        <p:spPr/>
        <p:txBody>
          <a:bodyPr/>
          <a:lstStyle/>
          <a:p>
            <a:pPr>
              <a:defRPr/>
            </a:pPr>
            <a:r>
              <a:rPr lang="de-DE" smtClean="0"/>
              <a:t>FocusMEM, 26.05.2015</a:t>
            </a:r>
            <a:endParaRPr lang="de-DE"/>
          </a:p>
        </p:txBody>
      </p:sp>
      <p:sp>
        <p:nvSpPr>
          <p:cNvPr id="6" name="Foliennummernplatzhalter 5"/>
          <p:cNvSpPr>
            <a:spLocks noGrp="1"/>
          </p:cNvSpPr>
          <p:nvPr>
            <p:ph type="sldNum" sz="quarter" idx="11"/>
          </p:nvPr>
        </p:nvSpPr>
        <p:spPr/>
        <p:txBody>
          <a:bodyPr/>
          <a:lstStyle/>
          <a:p>
            <a:pPr>
              <a:defRPr/>
            </a:pPr>
            <a:fld id="{A740E0C4-5CD0-49FE-A279-24FEBFD18598}" type="slidenum">
              <a:rPr lang="de-DE" smtClean="0"/>
              <a:pPr>
                <a:defRPr/>
              </a:pPr>
              <a:t>23</a:t>
            </a:fld>
            <a:endParaRPr lang="de-DE"/>
          </a:p>
        </p:txBody>
      </p:sp>
    </p:spTree>
    <p:extLst>
      <p:ext uri="{BB962C8B-B14F-4D97-AF65-F5344CB8AC3E}">
        <p14:creationId xmlns:p14="http://schemas.microsoft.com/office/powerpoint/2010/main" val="2223832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600" b="1" dirty="0" smtClean="0">
                <a:solidFill>
                  <a:srgbClr val="FF0000"/>
                </a:solidFill>
              </a:rPr>
              <a:t>Problem: </a:t>
            </a:r>
            <a:endParaRPr lang="de-CH" sz="2600" b="1" dirty="0">
              <a:solidFill>
                <a:srgbClr val="FF0000"/>
              </a:solidFill>
            </a:endParaRPr>
          </a:p>
        </p:txBody>
      </p:sp>
      <p:sp>
        <p:nvSpPr>
          <p:cNvPr id="4" name="Fußzeilenplatzhalter 3"/>
          <p:cNvSpPr>
            <a:spLocks noGrp="1"/>
          </p:cNvSpPr>
          <p:nvPr>
            <p:ph type="ftr" sz="quarter" idx="10"/>
          </p:nvPr>
        </p:nvSpPr>
        <p:spPr/>
        <p:txBody>
          <a:bodyPr/>
          <a:lstStyle/>
          <a:p>
            <a:pPr>
              <a:defRPr/>
            </a:pPr>
            <a:r>
              <a:rPr lang="de-DE" smtClean="0"/>
              <a:t>FocusMEM, 26.05.2015</a:t>
            </a:r>
            <a:endParaRPr lang="de-DE"/>
          </a:p>
        </p:txBody>
      </p:sp>
      <p:sp>
        <p:nvSpPr>
          <p:cNvPr id="5" name="Foliennummernplatzhalter 4"/>
          <p:cNvSpPr>
            <a:spLocks noGrp="1"/>
          </p:cNvSpPr>
          <p:nvPr>
            <p:ph type="sldNum" sz="quarter" idx="11"/>
          </p:nvPr>
        </p:nvSpPr>
        <p:spPr/>
        <p:txBody>
          <a:bodyPr/>
          <a:lstStyle/>
          <a:p>
            <a:pPr>
              <a:defRPr/>
            </a:pPr>
            <a:fld id="{A740E0C4-5CD0-49FE-A279-24FEBFD18598}" type="slidenum">
              <a:rPr lang="de-DE" smtClean="0"/>
              <a:pPr>
                <a:defRPr/>
              </a:pPr>
              <a:t>24</a:t>
            </a:fld>
            <a:endParaRPr lang="de-DE"/>
          </a:p>
        </p:txBody>
      </p:sp>
      <p:graphicFrame>
        <p:nvGraphicFramePr>
          <p:cNvPr id="6" name="Tabelle 5"/>
          <p:cNvGraphicFramePr>
            <a:graphicFrameLocks noGrp="1"/>
          </p:cNvGraphicFramePr>
          <p:nvPr>
            <p:extLst>
              <p:ext uri="{D42A27DB-BD31-4B8C-83A1-F6EECF244321}">
                <p14:modId xmlns:p14="http://schemas.microsoft.com/office/powerpoint/2010/main" val="2761400669"/>
              </p:ext>
            </p:extLst>
          </p:nvPr>
        </p:nvGraphicFramePr>
        <p:xfrm>
          <a:off x="468313" y="1772816"/>
          <a:ext cx="8229600" cy="42214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endParaRPr lang="de-DE" sz="1400" dirty="0" smtClean="0">
                        <a:latin typeface="Arial" panose="020B0604020202020204" pitchFamily="34" charset="0"/>
                        <a:cs typeface="Arial" panose="020B0604020202020204" pitchFamily="34" charset="0"/>
                      </a:endParaRPr>
                    </a:p>
                    <a:p>
                      <a:r>
                        <a:rPr lang="de-DE" sz="1400" dirty="0" smtClean="0">
                          <a:latin typeface="Arial" panose="020B0604020202020204" pitchFamily="34" charset="0"/>
                          <a:cs typeface="Arial" panose="020B0604020202020204" pitchFamily="34" charset="0"/>
                        </a:rPr>
                        <a:t>Teilaspekte</a:t>
                      </a:r>
                      <a:endParaRPr lang="de-CH" sz="1400" dirty="0">
                        <a:latin typeface="Arial" panose="020B0604020202020204" pitchFamily="34" charset="0"/>
                        <a:cs typeface="Arial" panose="020B0604020202020204" pitchFamily="34" charset="0"/>
                      </a:endParaRPr>
                    </a:p>
                  </a:txBody>
                  <a:tcPr/>
                </a:tc>
                <a:tc>
                  <a:txBody>
                    <a:bodyPr/>
                    <a:lstStyle/>
                    <a:p>
                      <a:endParaRPr lang="de-DE" sz="1400" dirty="0" smtClean="0">
                        <a:latin typeface="Arial" panose="020B0604020202020204" pitchFamily="34" charset="0"/>
                        <a:cs typeface="Arial" panose="020B0604020202020204" pitchFamily="34" charset="0"/>
                      </a:endParaRPr>
                    </a:p>
                    <a:p>
                      <a:r>
                        <a:rPr lang="de-DE" sz="1400" dirty="0" smtClean="0">
                          <a:latin typeface="Arial" panose="020B0604020202020204" pitchFamily="34" charset="0"/>
                          <a:cs typeface="Arial" panose="020B0604020202020204" pitchFamily="34" charset="0"/>
                        </a:rPr>
                        <a:t>Lösungsansatz</a:t>
                      </a:r>
                      <a:r>
                        <a:rPr lang="de-DE" sz="1400" baseline="0" dirty="0" smtClean="0">
                          <a:latin typeface="Arial" panose="020B0604020202020204" pitchFamily="34" charset="0"/>
                          <a:cs typeface="Arial" panose="020B0604020202020204" pitchFamily="34" charset="0"/>
                        </a:rPr>
                        <a:t> 1</a:t>
                      </a:r>
                      <a:endParaRPr lang="de-CH" sz="1400" dirty="0">
                        <a:latin typeface="Arial" panose="020B0604020202020204" pitchFamily="34" charset="0"/>
                        <a:cs typeface="Arial" panose="020B0604020202020204" pitchFamily="34" charset="0"/>
                      </a:endParaRPr>
                    </a:p>
                  </a:txBody>
                  <a:tcPr/>
                </a:tc>
                <a:tc>
                  <a:txBody>
                    <a:bodyPr/>
                    <a:lstStyle/>
                    <a:p>
                      <a:endParaRPr lang="de-DE" sz="1400" dirty="0" smtClean="0">
                        <a:latin typeface="Arial" panose="020B0604020202020204" pitchFamily="34" charset="0"/>
                        <a:cs typeface="Arial" panose="020B0604020202020204" pitchFamily="34" charset="0"/>
                      </a:endParaRPr>
                    </a:p>
                    <a:p>
                      <a:r>
                        <a:rPr lang="de-DE" sz="1400" dirty="0" smtClean="0">
                          <a:latin typeface="Arial" panose="020B0604020202020204" pitchFamily="34" charset="0"/>
                          <a:cs typeface="Arial" panose="020B0604020202020204" pitchFamily="34" charset="0"/>
                        </a:rPr>
                        <a:t>Lösungsansatz 2</a:t>
                      </a:r>
                      <a:endParaRPr lang="de-CH" sz="1400" dirty="0">
                        <a:latin typeface="Arial" panose="020B0604020202020204" pitchFamily="34" charset="0"/>
                        <a:cs typeface="Arial" panose="020B0604020202020204" pitchFamily="34" charset="0"/>
                      </a:endParaRPr>
                    </a:p>
                  </a:txBody>
                  <a:tcPr/>
                </a:tc>
                <a:tc>
                  <a:txBody>
                    <a:bodyPr/>
                    <a:lstStyle/>
                    <a:p>
                      <a:endParaRPr lang="de-DE" sz="1400" dirty="0" smtClean="0">
                        <a:latin typeface="Arial" panose="020B0604020202020204" pitchFamily="34" charset="0"/>
                        <a:cs typeface="Arial" panose="020B0604020202020204" pitchFamily="34" charset="0"/>
                      </a:endParaRPr>
                    </a:p>
                    <a:p>
                      <a:r>
                        <a:rPr lang="de-DE" sz="1400" dirty="0" smtClean="0">
                          <a:latin typeface="Arial" panose="020B0604020202020204" pitchFamily="34" charset="0"/>
                          <a:cs typeface="Arial" panose="020B0604020202020204" pitchFamily="34" charset="0"/>
                        </a:rPr>
                        <a:t>Lösungsansatz 3</a:t>
                      </a:r>
                      <a:endParaRPr lang="de-CH" sz="1400" dirty="0">
                        <a:latin typeface="Arial" panose="020B0604020202020204" pitchFamily="34" charset="0"/>
                        <a:cs typeface="Arial" panose="020B0604020202020204" pitchFamily="34" charset="0"/>
                      </a:endParaRPr>
                    </a:p>
                  </a:txBody>
                  <a:tcPr/>
                </a:tc>
                <a:tc>
                  <a:txBody>
                    <a:bodyPr/>
                    <a:lstStyle/>
                    <a:p>
                      <a:endParaRPr lang="de-DE" sz="1400" dirty="0" smtClean="0">
                        <a:latin typeface="Arial" panose="020B0604020202020204" pitchFamily="34" charset="0"/>
                        <a:cs typeface="Arial" panose="020B0604020202020204" pitchFamily="34" charset="0"/>
                      </a:endParaRPr>
                    </a:p>
                    <a:p>
                      <a:r>
                        <a:rPr lang="de-DE" sz="1400" dirty="0" smtClean="0">
                          <a:latin typeface="Arial" panose="020B0604020202020204" pitchFamily="34" charset="0"/>
                          <a:cs typeface="Arial" panose="020B0604020202020204" pitchFamily="34" charset="0"/>
                        </a:rPr>
                        <a:t>Lösungsansatz 4</a:t>
                      </a:r>
                      <a:endParaRPr lang="de-CH" sz="1400" dirty="0">
                        <a:latin typeface="Arial" panose="020B0604020202020204" pitchFamily="34" charset="0"/>
                        <a:cs typeface="Arial" panose="020B0604020202020204" pitchFamily="34" charset="0"/>
                      </a:endParaRPr>
                    </a:p>
                  </a:txBody>
                  <a:tcPr/>
                </a:tc>
              </a:tr>
              <a:tr h="370840">
                <a:tc>
                  <a:txBody>
                    <a:bodyPr/>
                    <a:lstStyle/>
                    <a:p>
                      <a:endParaRPr lang="de-DE" sz="1400" dirty="0" smtClean="0">
                        <a:latin typeface="Arial" panose="020B0604020202020204" pitchFamily="34" charset="0"/>
                        <a:cs typeface="Arial" panose="020B0604020202020204" pitchFamily="34" charset="0"/>
                      </a:endParaRPr>
                    </a:p>
                    <a:p>
                      <a:endParaRPr lang="de-CH" sz="1400" dirty="0">
                        <a:latin typeface="Arial" panose="020B0604020202020204" pitchFamily="34" charset="0"/>
                        <a:cs typeface="Arial" panose="020B0604020202020204" pitchFamily="34" charset="0"/>
                      </a:endParaRPr>
                    </a:p>
                  </a:txBody>
                  <a:tcPr/>
                </a:tc>
                <a:tc>
                  <a:txBody>
                    <a:bodyPr/>
                    <a:lstStyle/>
                    <a:p>
                      <a:endParaRPr lang="de-CH" sz="1400">
                        <a:latin typeface="Arial" panose="020B0604020202020204" pitchFamily="34" charset="0"/>
                        <a:cs typeface="Arial" panose="020B0604020202020204" pitchFamily="34" charset="0"/>
                      </a:endParaRPr>
                    </a:p>
                  </a:txBody>
                  <a:tcPr/>
                </a:tc>
                <a:tc>
                  <a:txBody>
                    <a:bodyPr/>
                    <a:lstStyle/>
                    <a:p>
                      <a:endParaRPr lang="de-CH" sz="1400">
                        <a:latin typeface="Arial" panose="020B0604020202020204" pitchFamily="34" charset="0"/>
                        <a:cs typeface="Arial" panose="020B0604020202020204" pitchFamily="34" charset="0"/>
                      </a:endParaRPr>
                    </a:p>
                  </a:txBody>
                  <a:tcPr/>
                </a:tc>
                <a:tc>
                  <a:txBody>
                    <a:bodyPr/>
                    <a:lstStyle/>
                    <a:p>
                      <a:endParaRPr lang="de-CH" sz="140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r>
              <a:tr h="370840">
                <a:tc>
                  <a:txBody>
                    <a:bodyPr/>
                    <a:lstStyle/>
                    <a:p>
                      <a:endParaRPr lang="de-DE" sz="1400" dirty="0" smtClean="0">
                        <a:latin typeface="Arial" panose="020B0604020202020204" pitchFamily="34" charset="0"/>
                        <a:cs typeface="Arial" panose="020B0604020202020204" pitchFamily="34" charset="0"/>
                      </a:endParaRPr>
                    </a:p>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r>
              <a:tr h="370840">
                <a:tc>
                  <a:txBody>
                    <a:bodyPr/>
                    <a:lstStyle/>
                    <a:p>
                      <a:endParaRPr lang="de-DE" sz="1400" dirty="0" smtClean="0">
                        <a:latin typeface="Arial" panose="020B0604020202020204" pitchFamily="34" charset="0"/>
                        <a:cs typeface="Arial" panose="020B0604020202020204" pitchFamily="34" charset="0"/>
                      </a:endParaRPr>
                    </a:p>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r>
              <a:tr h="370840">
                <a:tc>
                  <a:txBody>
                    <a:bodyPr/>
                    <a:lstStyle/>
                    <a:p>
                      <a:endParaRPr lang="de-DE" sz="1400" dirty="0" smtClean="0">
                        <a:latin typeface="Arial" panose="020B0604020202020204" pitchFamily="34" charset="0"/>
                        <a:cs typeface="Arial" panose="020B0604020202020204" pitchFamily="34" charset="0"/>
                      </a:endParaRPr>
                    </a:p>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r>
              <a:tr h="370840">
                <a:tc>
                  <a:txBody>
                    <a:bodyPr/>
                    <a:lstStyle/>
                    <a:p>
                      <a:endParaRPr lang="de-DE" sz="1400" dirty="0" smtClean="0">
                        <a:latin typeface="Arial" panose="020B0604020202020204" pitchFamily="34" charset="0"/>
                        <a:cs typeface="Arial" panose="020B0604020202020204" pitchFamily="34" charset="0"/>
                      </a:endParaRPr>
                    </a:p>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r>
              <a:tr h="370840">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r>
              <a:tr h="370840">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r>
              <a:tr h="370840">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c>
                  <a:txBody>
                    <a:bodyPr/>
                    <a:lstStyle/>
                    <a:p>
                      <a:endParaRPr lang="de-CH" sz="14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2641302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600" b="1" dirty="0" smtClean="0">
                <a:solidFill>
                  <a:srgbClr val="FF0000"/>
                </a:solidFill>
              </a:rPr>
              <a:t>Aktuelle Denkschienen</a:t>
            </a:r>
            <a:endParaRPr lang="de-CH" sz="2600" b="1" dirty="0">
              <a:solidFill>
                <a:srgbClr val="FF0000"/>
              </a:solidFill>
            </a:endParaRPr>
          </a:p>
        </p:txBody>
      </p:sp>
      <p:sp>
        <p:nvSpPr>
          <p:cNvPr id="3" name="Inhaltsplatzhalter 2"/>
          <p:cNvSpPr>
            <a:spLocks noGrp="1"/>
          </p:cNvSpPr>
          <p:nvPr>
            <p:ph idx="1"/>
          </p:nvPr>
        </p:nvSpPr>
        <p:spPr/>
        <p:txBody>
          <a:bodyPr/>
          <a:lstStyle/>
          <a:p>
            <a:r>
              <a:rPr lang="de-DE" dirty="0" smtClean="0"/>
              <a:t>Fachkräfteinitiative</a:t>
            </a:r>
          </a:p>
          <a:p>
            <a:r>
              <a:rPr lang="de-DE" smtClean="0"/>
              <a:t>Umsetzung Weiterbildungsgesetz </a:t>
            </a:r>
            <a:endParaRPr lang="de-DE" dirty="0" smtClean="0"/>
          </a:p>
          <a:p>
            <a:r>
              <a:rPr lang="de-DE" dirty="0" smtClean="0"/>
              <a:t>Förderung Grundkompetenzen</a:t>
            </a:r>
          </a:p>
          <a:p>
            <a:r>
              <a:rPr lang="de-DE" dirty="0" smtClean="0"/>
              <a:t>Gesamtstrategie Wiedereinstieg</a:t>
            </a:r>
          </a:p>
          <a:p>
            <a:r>
              <a:rPr lang="de-DE" dirty="0" smtClean="0"/>
              <a:t>Berufseinstieg und Berufswechsel für Erwachsene</a:t>
            </a:r>
          </a:p>
          <a:p>
            <a:r>
              <a:rPr lang="de-DE" dirty="0" smtClean="0"/>
              <a:t>Konferenz „Ältere Arbeitnehmende“ </a:t>
            </a:r>
          </a:p>
          <a:p>
            <a:r>
              <a:rPr lang="de-DE" dirty="0" smtClean="0"/>
              <a:t>Stärkung „Höhere </a:t>
            </a:r>
            <a:r>
              <a:rPr lang="de-DE" dirty="0"/>
              <a:t>B</a:t>
            </a:r>
            <a:r>
              <a:rPr lang="de-DE" dirty="0" smtClean="0"/>
              <a:t>erufsbildung“ </a:t>
            </a:r>
            <a:endParaRPr lang="de-CH" dirty="0"/>
          </a:p>
        </p:txBody>
      </p:sp>
      <p:sp>
        <p:nvSpPr>
          <p:cNvPr id="4" name="Fußzeilenplatzhalter 3"/>
          <p:cNvSpPr>
            <a:spLocks noGrp="1"/>
          </p:cNvSpPr>
          <p:nvPr>
            <p:ph type="ftr" sz="quarter" idx="10"/>
          </p:nvPr>
        </p:nvSpPr>
        <p:spPr/>
        <p:txBody>
          <a:bodyPr/>
          <a:lstStyle/>
          <a:p>
            <a:pPr>
              <a:defRPr/>
            </a:pPr>
            <a:r>
              <a:rPr lang="de-DE" smtClean="0"/>
              <a:t>FocusMEM, 26.05.2015</a:t>
            </a:r>
            <a:endParaRPr lang="de-DE"/>
          </a:p>
        </p:txBody>
      </p:sp>
      <p:sp>
        <p:nvSpPr>
          <p:cNvPr id="5" name="Foliennummernplatzhalter 4"/>
          <p:cNvSpPr>
            <a:spLocks noGrp="1"/>
          </p:cNvSpPr>
          <p:nvPr>
            <p:ph type="sldNum" sz="quarter" idx="11"/>
          </p:nvPr>
        </p:nvSpPr>
        <p:spPr/>
        <p:txBody>
          <a:bodyPr/>
          <a:lstStyle/>
          <a:p>
            <a:pPr>
              <a:defRPr/>
            </a:pPr>
            <a:fld id="{A740E0C4-5CD0-49FE-A279-24FEBFD18598}" type="slidenum">
              <a:rPr lang="de-DE" smtClean="0"/>
              <a:pPr>
                <a:defRPr/>
              </a:pPr>
              <a:t>25</a:t>
            </a:fld>
            <a:endParaRPr lang="de-DE"/>
          </a:p>
        </p:txBody>
      </p:sp>
    </p:spTree>
    <p:extLst>
      <p:ext uri="{BB962C8B-B14F-4D97-AF65-F5344CB8AC3E}">
        <p14:creationId xmlns:p14="http://schemas.microsoft.com/office/powerpoint/2010/main" val="2762431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z="2600" b="1" dirty="0" smtClean="0">
                <a:solidFill>
                  <a:srgbClr val="FF0000"/>
                </a:solidFill>
                <a:latin typeface="Arial" panose="020B0604020202020204" pitchFamily="34" charset="0"/>
                <a:cs typeface="Arial" panose="020B0604020202020204" pitchFamily="34" charset="0"/>
              </a:rPr>
              <a:t>Wie sieht der ideale Bevölkerungsaufbau aus?</a:t>
            </a:r>
            <a:endParaRPr lang="de-CH" sz="2600" b="1" dirty="0">
              <a:solidFill>
                <a:srgbClr val="FF000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p:txBody>
          <a:bodyPr/>
          <a:lstStyle/>
          <a:p>
            <a:pPr marL="0" indent="0">
              <a:buNone/>
            </a:pPr>
            <a:r>
              <a:rPr lang="de-CH" sz="1800" dirty="0" smtClean="0"/>
              <a:t>Der Bevölkerungsaufbau wird mit so genannten Bevölkerungspyramiden dargestellt. Wie sieht nach Ihrer Meinung ein idealer Bevölkerungsaufbau, eine ideale Bevölkerungspyramide aus?</a:t>
            </a:r>
            <a:endParaRPr lang="de-CH" sz="1800" dirty="0"/>
          </a:p>
        </p:txBody>
      </p:sp>
      <p:sp>
        <p:nvSpPr>
          <p:cNvPr id="4" name="Fußzeilenplatzhalter 3"/>
          <p:cNvSpPr>
            <a:spLocks noGrp="1"/>
          </p:cNvSpPr>
          <p:nvPr>
            <p:ph type="ftr" sz="quarter" idx="10"/>
          </p:nvPr>
        </p:nvSpPr>
        <p:spPr/>
        <p:txBody>
          <a:bodyPr/>
          <a:lstStyle/>
          <a:p>
            <a:pPr>
              <a:defRPr/>
            </a:pPr>
            <a:r>
              <a:rPr lang="de-DE" smtClean="0"/>
              <a:t>FocusMEM, 26.05.2015</a:t>
            </a:r>
            <a:endParaRPr lang="de-DE"/>
          </a:p>
        </p:txBody>
      </p:sp>
      <p:sp>
        <p:nvSpPr>
          <p:cNvPr id="5" name="Foliennummernplatzhalter 4"/>
          <p:cNvSpPr>
            <a:spLocks noGrp="1"/>
          </p:cNvSpPr>
          <p:nvPr>
            <p:ph type="sldNum" sz="quarter" idx="11"/>
          </p:nvPr>
        </p:nvSpPr>
        <p:spPr/>
        <p:txBody>
          <a:bodyPr/>
          <a:lstStyle/>
          <a:p>
            <a:pPr>
              <a:defRPr/>
            </a:pPr>
            <a:fld id="{A740E0C4-5CD0-49FE-A279-24FEBFD18598}" type="slidenum">
              <a:rPr lang="de-DE" smtClean="0"/>
              <a:pPr>
                <a:defRPr/>
              </a:pPr>
              <a:t>3</a:t>
            </a:fld>
            <a:endParaRPr lang="de-DE"/>
          </a:p>
        </p:txBody>
      </p:sp>
      <p:graphicFrame>
        <p:nvGraphicFramePr>
          <p:cNvPr id="7" name="Tabelle 6"/>
          <p:cNvGraphicFramePr>
            <a:graphicFrameLocks noGrp="1"/>
          </p:cNvGraphicFramePr>
          <p:nvPr>
            <p:extLst>
              <p:ext uri="{D42A27DB-BD31-4B8C-83A1-F6EECF244321}">
                <p14:modId xmlns:p14="http://schemas.microsoft.com/office/powerpoint/2010/main" val="3467760348"/>
              </p:ext>
            </p:extLst>
          </p:nvPr>
        </p:nvGraphicFramePr>
        <p:xfrm>
          <a:off x="1547664" y="2996952"/>
          <a:ext cx="5976000" cy="2880000"/>
        </p:xfrm>
        <a:graphic>
          <a:graphicData uri="http://schemas.openxmlformats.org/drawingml/2006/table">
            <a:tbl>
              <a:tblPr firstRow="1" bandRow="1">
                <a:tableStyleId>{5940675A-B579-460E-94D1-54222C63F5DA}</a:tableStyleId>
              </a:tblPr>
              <a:tblGrid>
                <a:gridCol w="2988000"/>
                <a:gridCol w="2988000"/>
              </a:tblGrid>
              <a:tr h="288000">
                <a:tc>
                  <a:txBody>
                    <a:bodyPr/>
                    <a:lstStyle/>
                    <a:p>
                      <a:r>
                        <a:rPr lang="de-CH" sz="800" kern="1200" dirty="0" smtClean="0">
                          <a:solidFill>
                            <a:schemeClr val="tx1"/>
                          </a:solidFill>
                          <a:latin typeface="+mn-lt"/>
                          <a:ea typeface="+mn-ea"/>
                          <a:cs typeface="+mn-cs"/>
                        </a:rPr>
                        <a:t>Männer</a:t>
                      </a:r>
                      <a:endParaRPr lang="de-CH" sz="800" kern="1200" dirty="0">
                        <a:solidFill>
                          <a:schemeClr val="tx1"/>
                        </a:solidFill>
                        <a:latin typeface="+mn-lt"/>
                        <a:ea typeface="+mn-ea"/>
                        <a:cs typeface="+mn-cs"/>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de-CH" sz="800" dirty="0" smtClean="0"/>
                        <a:t>100                                                                                                    Frauen</a:t>
                      </a:r>
                      <a:endParaRPr lang="de-CH" sz="8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88000">
                <a:tc>
                  <a:txBody>
                    <a:bodyPr/>
                    <a:lstStyle/>
                    <a:p>
                      <a:endParaRPr lang="de-CH" sz="800" kern="1200" dirty="0">
                        <a:solidFill>
                          <a:schemeClr val="tx1"/>
                        </a:solidFill>
                        <a:latin typeface="+mn-lt"/>
                        <a:ea typeface="+mn-ea"/>
                        <a:cs typeface="+mn-cs"/>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de-CH" sz="800" dirty="0" smtClean="0"/>
                        <a:t>90</a:t>
                      </a:r>
                      <a:endParaRPr lang="de-CH" sz="8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88000">
                <a:tc>
                  <a:txBody>
                    <a:bodyPr/>
                    <a:lstStyle/>
                    <a:p>
                      <a:endParaRPr lang="de-CH" sz="8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de-CH" sz="800" dirty="0" smtClean="0"/>
                        <a:t>80</a:t>
                      </a:r>
                      <a:endParaRPr lang="de-CH" sz="8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88000">
                <a:tc>
                  <a:txBody>
                    <a:bodyPr/>
                    <a:lstStyle/>
                    <a:p>
                      <a:pPr marL="0" algn="l" defTabSz="457200" rtl="0" eaLnBrk="1" latinLnBrk="0" hangingPunct="1"/>
                      <a:endParaRPr lang="de-CH" sz="800" kern="1200" dirty="0">
                        <a:solidFill>
                          <a:schemeClr val="tx1"/>
                        </a:solidFill>
                        <a:latin typeface="+mn-lt"/>
                        <a:ea typeface="+mn-ea"/>
                        <a:cs typeface="+mn-cs"/>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algn="l" defTabSz="457200" rtl="0" eaLnBrk="1" latinLnBrk="0" hangingPunct="1"/>
                      <a:r>
                        <a:rPr lang="de-CH" sz="800" kern="1200" dirty="0" smtClean="0">
                          <a:solidFill>
                            <a:schemeClr val="tx1"/>
                          </a:solidFill>
                          <a:latin typeface="+mn-lt"/>
                          <a:ea typeface="+mn-ea"/>
                          <a:cs typeface="+mn-cs"/>
                        </a:rPr>
                        <a:t>70</a:t>
                      </a:r>
                      <a:endParaRPr lang="de-CH" sz="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88000">
                <a:tc>
                  <a:txBody>
                    <a:bodyPr/>
                    <a:lstStyle/>
                    <a:p>
                      <a:pPr marL="0" algn="l" defTabSz="457200" rtl="0" eaLnBrk="1" latinLnBrk="0" hangingPunct="1"/>
                      <a:endParaRPr lang="de-CH" sz="800" kern="1200" dirty="0">
                        <a:solidFill>
                          <a:schemeClr val="tx1"/>
                        </a:solidFill>
                        <a:latin typeface="+mn-lt"/>
                        <a:ea typeface="+mn-ea"/>
                        <a:cs typeface="+mn-cs"/>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algn="l" defTabSz="457200" rtl="0" eaLnBrk="1" latinLnBrk="0" hangingPunct="1"/>
                      <a:r>
                        <a:rPr lang="de-CH" sz="800" kern="1200" dirty="0" smtClean="0">
                          <a:solidFill>
                            <a:schemeClr val="tx1"/>
                          </a:solidFill>
                          <a:latin typeface="+mn-lt"/>
                          <a:ea typeface="+mn-ea"/>
                          <a:cs typeface="+mn-cs"/>
                        </a:rPr>
                        <a:t>60</a:t>
                      </a:r>
                      <a:endParaRPr lang="de-CH" sz="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88000">
                <a:tc>
                  <a:txBody>
                    <a:bodyPr/>
                    <a:lstStyle/>
                    <a:p>
                      <a:pPr marL="0" algn="l" defTabSz="457200" rtl="0" eaLnBrk="1" latinLnBrk="0" hangingPunct="1"/>
                      <a:endParaRPr lang="de-CH" sz="800" kern="1200" dirty="0">
                        <a:solidFill>
                          <a:schemeClr val="tx1"/>
                        </a:solidFill>
                        <a:latin typeface="+mn-lt"/>
                        <a:ea typeface="+mn-ea"/>
                        <a:cs typeface="+mn-cs"/>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algn="l" defTabSz="457200" rtl="0" eaLnBrk="1" latinLnBrk="0" hangingPunct="1"/>
                      <a:r>
                        <a:rPr lang="de-CH" sz="800" kern="1200" dirty="0" smtClean="0">
                          <a:solidFill>
                            <a:schemeClr val="tx1"/>
                          </a:solidFill>
                          <a:latin typeface="+mn-lt"/>
                          <a:ea typeface="+mn-ea"/>
                          <a:cs typeface="+mn-cs"/>
                        </a:rPr>
                        <a:t>50</a:t>
                      </a:r>
                      <a:endParaRPr lang="de-CH" sz="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88000">
                <a:tc>
                  <a:txBody>
                    <a:bodyPr/>
                    <a:lstStyle/>
                    <a:p>
                      <a:pPr marL="0" algn="l" defTabSz="457200" rtl="0" eaLnBrk="1" latinLnBrk="0" hangingPunct="1"/>
                      <a:endParaRPr lang="de-CH" sz="800" kern="1200" dirty="0">
                        <a:solidFill>
                          <a:schemeClr val="tx1"/>
                        </a:solidFill>
                        <a:latin typeface="+mn-lt"/>
                        <a:ea typeface="+mn-ea"/>
                        <a:cs typeface="+mn-cs"/>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algn="l" defTabSz="457200" rtl="0" eaLnBrk="1" latinLnBrk="0" hangingPunct="1"/>
                      <a:r>
                        <a:rPr lang="de-CH" sz="800" kern="1200" dirty="0" smtClean="0">
                          <a:solidFill>
                            <a:schemeClr val="tx1"/>
                          </a:solidFill>
                          <a:latin typeface="+mn-lt"/>
                          <a:ea typeface="+mn-ea"/>
                          <a:cs typeface="+mn-cs"/>
                        </a:rPr>
                        <a:t>40</a:t>
                      </a:r>
                      <a:endParaRPr lang="de-CH" sz="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88000">
                <a:tc>
                  <a:txBody>
                    <a:bodyPr/>
                    <a:lstStyle/>
                    <a:p>
                      <a:pPr marL="0" algn="l" defTabSz="457200" rtl="0" eaLnBrk="1" latinLnBrk="0" hangingPunct="1"/>
                      <a:endParaRPr lang="de-CH" sz="800" kern="1200" dirty="0">
                        <a:solidFill>
                          <a:schemeClr val="tx1"/>
                        </a:solidFill>
                        <a:latin typeface="+mn-lt"/>
                        <a:ea typeface="+mn-ea"/>
                        <a:cs typeface="+mn-cs"/>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algn="l" defTabSz="457200" rtl="0" eaLnBrk="1" latinLnBrk="0" hangingPunct="1"/>
                      <a:r>
                        <a:rPr lang="de-CH" sz="800" kern="1200" dirty="0" smtClean="0">
                          <a:solidFill>
                            <a:schemeClr val="tx1"/>
                          </a:solidFill>
                          <a:latin typeface="+mn-lt"/>
                          <a:ea typeface="+mn-ea"/>
                          <a:cs typeface="+mn-cs"/>
                        </a:rPr>
                        <a:t>30</a:t>
                      </a:r>
                      <a:endParaRPr lang="de-CH" sz="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88000">
                <a:tc>
                  <a:txBody>
                    <a:bodyPr/>
                    <a:lstStyle/>
                    <a:p>
                      <a:pPr marL="0" algn="l" defTabSz="457200" rtl="0" eaLnBrk="1" latinLnBrk="0" hangingPunct="1"/>
                      <a:endParaRPr lang="de-CH" sz="800" kern="1200" dirty="0">
                        <a:solidFill>
                          <a:schemeClr val="tx1"/>
                        </a:solidFill>
                        <a:latin typeface="+mn-lt"/>
                        <a:ea typeface="+mn-ea"/>
                        <a:cs typeface="+mn-cs"/>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algn="l" defTabSz="457200" rtl="0" eaLnBrk="1" latinLnBrk="0" hangingPunct="1"/>
                      <a:r>
                        <a:rPr lang="de-CH" sz="800" kern="1200" dirty="0" smtClean="0">
                          <a:solidFill>
                            <a:schemeClr val="tx1"/>
                          </a:solidFill>
                          <a:latin typeface="+mn-lt"/>
                          <a:ea typeface="+mn-ea"/>
                          <a:cs typeface="+mn-cs"/>
                        </a:rPr>
                        <a:t>20</a:t>
                      </a:r>
                      <a:endParaRPr lang="de-CH" sz="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88000">
                <a:tc>
                  <a:txBody>
                    <a:bodyPr/>
                    <a:lstStyle/>
                    <a:p>
                      <a:endParaRPr lang="de-CH" sz="8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sz="800" dirty="0" smtClean="0"/>
                        <a:t>10</a:t>
                      </a:r>
                      <a:endParaRPr lang="de-CH" sz="800"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87273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8"/>
          <p:cNvSpPr>
            <a:spLocks noGrp="1"/>
          </p:cNvSpPr>
          <p:nvPr>
            <p:ph type="title"/>
          </p:nvPr>
        </p:nvSpPr>
        <p:spPr bwMode="auto">
          <a:xfrm>
            <a:off x="468313" y="908050"/>
            <a:ext cx="8229600" cy="50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de-DE" sz="2600" b="1" dirty="0" smtClean="0">
                <a:solidFill>
                  <a:srgbClr val="FF0000"/>
                </a:solidFill>
                <a:latin typeface="Helvetica Neue Medium" pitchFamily="-104" charset="0"/>
                <a:ea typeface="ＭＳ Ｐゴシック" panose="020B0600070205080204" pitchFamily="34" charset="-128"/>
                <a:cs typeface="Helvetica Neue Medium" pitchFamily="-104" charset="0"/>
              </a:rPr>
              <a:t>Bevölkerungsaufbau früher und heute</a:t>
            </a:r>
          </a:p>
        </p:txBody>
      </p:sp>
      <p:sp>
        <p:nvSpPr>
          <p:cNvPr id="11268" name="Fußzeilenplatzhalt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de-DE" sz="800" smtClean="0">
                <a:latin typeface="Helvetica Neue Light" pitchFamily="-104" charset="0"/>
              </a:rPr>
              <a:t>FocusMEM, 26.05.2015</a:t>
            </a:r>
            <a:endParaRPr lang="de-DE" sz="800">
              <a:latin typeface="Helvetica Neue Light" pitchFamily="-104" charset="0"/>
            </a:endParaRPr>
          </a:p>
        </p:txBody>
      </p:sp>
      <p:sp>
        <p:nvSpPr>
          <p:cNvPr id="11269" name="Foliennummernplatzhalt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A5DF5AF-3A1D-4F03-867D-7A71892F6D20}" type="slidenum">
              <a:rPr lang="de-DE" sz="900">
                <a:solidFill>
                  <a:srgbClr val="000000"/>
                </a:solidFill>
                <a:latin typeface="Helvetica Neue Light" pitchFamily="-104" charset="0"/>
              </a:rPr>
              <a:pPr/>
              <a:t>4</a:t>
            </a:fld>
            <a:endParaRPr lang="de-DE" sz="900">
              <a:solidFill>
                <a:srgbClr val="000000"/>
              </a:solidFill>
              <a:latin typeface="Helvetica Neue Light" pitchFamily="-104" charset="0"/>
            </a:endParaRPr>
          </a:p>
        </p:txBody>
      </p:sp>
      <p:pic>
        <p:nvPicPr>
          <p:cNvPr id="3" name="Inhaltsplatzhalt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3568" y="1772816"/>
            <a:ext cx="7632848" cy="4104456"/>
          </a:xfrm>
        </p:spPr>
      </p:pic>
    </p:spTree>
    <p:extLst>
      <p:ext uri="{BB962C8B-B14F-4D97-AF65-F5344CB8AC3E}">
        <p14:creationId xmlns:p14="http://schemas.microsoft.com/office/powerpoint/2010/main" val="1042780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8"/>
          <p:cNvSpPr>
            <a:spLocks noGrp="1"/>
          </p:cNvSpPr>
          <p:nvPr>
            <p:ph type="title"/>
          </p:nvPr>
        </p:nvSpPr>
        <p:spPr bwMode="auto">
          <a:xfrm>
            <a:off x="468313" y="908050"/>
            <a:ext cx="8229600" cy="50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de-DE" sz="2600" b="1" dirty="0" smtClean="0">
                <a:solidFill>
                  <a:srgbClr val="FF0000"/>
                </a:solidFill>
                <a:latin typeface="Arial" panose="020B0604020202020204" pitchFamily="34" charset="0"/>
                <a:ea typeface="ＭＳ Ｐゴシック" panose="020B0600070205080204" pitchFamily="34" charset="-128"/>
                <a:cs typeface="Arial" panose="020B0604020202020204" pitchFamily="34" charset="0"/>
              </a:rPr>
              <a:t>Bevölkerungsaufbau in der Schweiz</a:t>
            </a:r>
          </a:p>
        </p:txBody>
      </p:sp>
      <p:sp>
        <p:nvSpPr>
          <p:cNvPr id="11268" name="Fußzeilenplatzhalt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de-DE" sz="800" smtClean="0">
                <a:latin typeface="Helvetica Neue Light" pitchFamily="-104" charset="0"/>
              </a:rPr>
              <a:t>FocusMEM, 26.05.2015</a:t>
            </a:r>
            <a:endParaRPr lang="de-DE" sz="800">
              <a:latin typeface="Helvetica Neue Light" pitchFamily="-104" charset="0"/>
            </a:endParaRPr>
          </a:p>
        </p:txBody>
      </p:sp>
      <p:sp>
        <p:nvSpPr>
          <p:cNvPr id="11269" name="Foliennummernplatzhalt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A5DF5AF-3A1D-4F03-867D-7A71892F6D20}" type="slidenum">
              <a:rPr lang="de-DE" sz="900">
                <a:solidFill>
                  <a:srgbClr val="000000"/>
                </a:solidFill>
                <a:latin typeface="Helvetica Neue Light" pitchFamily="-104" charset="0"/>
              </a:rPr>
              <a:pPr/>
              <a:t>5</a:t>
            </a:fld>
            <a:endParaRPr lang="de-DE" sz="900">
              <a:solidFill>
                <a:srgbClr val="000000"/>
              </a:solidFill>
              <a:latin typeface="Helvetica Neue Light" pitchFamily="-104" charset="0"/>
            </a:endParaRPr>
          </a:p>
        </p:txBody>
      </p:sp>
      <p:pic>
        <p:nvPicPr>
          <p:cNvPr id="3" name="Inhaltsplatzhalt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82993" y="1738313"/>
            <a:ext cx="5578014" cy="4354512"/>
          </a:xfrm>
        </p:spPr>
      </p:pic>
    </p:spTree>
    <p:extLst>
      <p:ext uri="{BB962C8B-B14F-4D97-AF65-F5344CB8AC3E}">
        <p14:creationId xmlns:p14="http://schemas.microsoft.com/office/powerpoint/2010/main" val="3897329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z="2600" b="1" dirty="0" smtClean="0">
                <a:solidFill>
                  <a:srgbClr val="FF0000"/>
                </a:solidFill>
              </a:rPr>
              <a:t>Einflussfaktoren auf den Bevölkerungsaufbau</a:t>
            </a:r>
            <a:endParaRPr lang="de-CH" sz="2600" b="1" dirty="0">
              <a:solidFill>
                <a:srgbClr val="FF0000"/>
              </a:solidFill>
            </a:endParaRPr>
          </a:p>
        </p:txBody>
      </p:sp>
      <p:sp>
        <p:nvSpPr>
          <p:cNvPr id="3" name="Inhaltsplatzhalter 2"/>
          <p:cNvSpPr>
            <a:spLocks noGrp="1"/>
          </p:cNvSpPr>
          <p:nvPr>
            <p:ph idx="1"/>
          </p:nvPr>
        </p:nvSpPr>
        <p:spPr/>
        <p:txBody>
          <a:bodyPr/>
          <a:lstStyle/>
          <a:p>
            <a:r>
              <a:rPr lang="de-CH" dirty="0" smtClean="0"/>
              <a:t>Geburtenrate </a:t>
            </a:r>
            <a:r>
              <a:rPr lang="de-CH" dirty="0"/>
              <a:t>(Fertilität)</a:t>
            </a:r>
          </a:p>
          <a:p>
            <a:r>
              <a:rPr lang="de-CH" dirty="0"/>
              <a:t>Sterblichkeitsrate (Mortalität)</a:t>
            </a:r>
          </a:p>
          <a:p>
            <a:r>
              <a:rPr lang="de-CH" dirty="0"/>
              <a:t>Ein- und Auswanderung (Migration)</a:t>
            </a:r>
          </a:p>
          <a:p>
            <a:endParaRPr lang="de-CH" dirty="0"/>
          </a:p>
        </p:txBody>
      </p:sp>
      <p:sp>
        <p:nvSpPr>
          <p:cNvPr id="4" name="Fußzeilenplatzhalter 3"/>
          <p:cNvSpPr>
            <a:spLocks noGrp="1"/>
          </p:cNvSpPr>
          <p:nvPr>
            <p:ph type="ftr" sz="quarter" idx="10"/>
          </p:nvPr>
        </p:nvSpPr>
        <p:spPr/>
        <p:txBody>
          <a:bodyPr/>
          <a:lstStyle/>
          <a:p>
            <a:pPr>
              <a:defRPr/>
            </a:pPr>
            <a:r>
              <a:rPr lang="de-DE" smtClean="0"/>
              <a:t>FocusMEM, 26.05.2015</a:t>
            </a:r>
            <a:endParaRPr lang="de-DE"/>
          </a:p>
        </p:txBody>
      </p:sp>
      <p:sp>
        <p:nvSpPr>
          <p:cNvPr id="5" name="Foliennummernplatzhalter 4"/>
          <p:cNvSpPr>
            <a:spLocks noGrp="1"/>
          </p:cNvSpPr>
          <p:nvPr>
            <p:ph type="sldNum" sz="quarter" idx="11"/>
          </p:nvPr>
        </p:nvSpPr>
        <p:spPr/>
        <p:txBody>
          <a:bodyPr/>
          <a:lstStyle/>
          <a:p>
            <a:pPr>
              <a:defRPr/>
            </a:pPr>
            <a:fld id="{A740E0C4-5CD0-49FE-A279-24FEBFD18598}" type="slidenum">
              <a:rPr lang="de-DE" smtClean="0"/>
              <a:pPr>
                <a:defRPr/>
              </a:pPr>
              <a:t>6</a:t>
            </a:fld>
            <a:endParaRPr lang="de-DE"/>
          </a:p>
        </p:txBody>
      </p:sp>
    </p:spTree>
    <p:extLst>
      <p:ext uri="{BB962C8B-B14F-4D97-AF65-F5344CB8AC3E}">
        <p14:creationId xmlns:p14="http://schemas.microsoft.com/office/powerpoint/2010/main" val="29933975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8"/>
          <p:cNvSpPr>
            <a:spLocks noGrp="1"/>
          </p:cNvSpPr>
          <p:nvPr>
            <p:ph type="title"/>
          </p:nvPr>
        </p:nvSpPr>
        <p:spPr bwMode="auto">
          <a:xfrm>
            <a:off x="468313" y="908050"/>
            <a:ext cx="8229600" cy="50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de-DE" sz="2600" b="1" dirty="0" smtClean="0">
                <a:solidFill>
                  <a:srgbClr val="FF0000"/>
                </a:solidFill>
                <a:latin typeface="Helvetica Neue Medium" pitchFamily="-104" charset="0"/>
                <a:ea typeface="ＭＳ Ｐゴシック" panose="020B0600070205080204" pitchFamily="34" charset="-128"/>
                <a:cs typeface="Helvetica Neue Medium" pitchFamily="-104" charset="0"/>
              </a:rPr>
              <a:t>Geburtenrate</a:t>
            </a:r>
          </a:p>
        </p:txBody>
      </p:sp>
      <p:sp>
        <p:nvSpPr>
          <p:cNvPr id="11267" name="Vertikaler Textplatzhalter 9"/>
          <p:cNvSpPr>
            <a:spLocks noGrp="1"/>
          </p:cNvSpPr>
          <p:nvPr>
            <p:ph idx="1"/>
          </p:nvPr>
        </p:nvSpPr>
        <p:spPr bwMode="auto">
          <a:xfrm>
            <a:off x="457200" y="1417638"/>
            <a:ext cx="8229600" cy="4675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eaLnBrk="1" hangingPunct="1">
              <a:lnSpc>
                <a:spcPct val="110000"/>
              </a:lnSpc>
              <a:buFont typeface="Arial" panose="020B0604020202020204" pitchFamily="34" charset="0"/>
              <a:buNone/>
            </a:pPr>
            <a:endParaRPr lang="de-CH" dirty="0" smtClean="0">
              <a:latin typeface="Helvetica Neue" pitchFamily="-104" charset="0"/>
              <a:ea typeface="ＭＳ Ｐゴシック" panose="020B0600070205080204" pitchFamily="34" charset="-128"/>
              <a:cs typeface="Helvetica Neue" pitchFamily="-104" charset="0"/>
            </a:endParaRPr>
          </a:p>
          <a:p>
            <a:pPr marL="0" indent="0" eaLnBrk="1" hangingPunct="1">
              <a:lnSpc>
                <a:spcPct val="110000"/>
              </a:lnSpc>
              <a:buFont typeface="Arial" panose="020B0604020202020204" pitchFamily="34" charset="0"/>
              <a:buNone/>
            </a:pPr>
            <a:endParaRPr lang="de-CH" dirty="0" smtClean="0">
              <a:latin typeface="Helvetica Neue" pitchFamily="-104" charset="0"/>
              <a:ea typeface="ＭＳ Ｐゴシック" panose="020B0600070205080204" pitchFamily="34" charset="-128"/>
              <a:cs typeface="Helvetica Neue" pitchFamily="-104" charset="0"/>
            </a:endParaRPr>
          </a:p>
        </p:txBody>
      </p:sp>
      <p:sp>
        <p:nvSpPr>
          <p:cNvPr id="11268" name="Fußzeilenplatzhalt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de-DE" sz="800" smtClean="0">
                <a:latin typeface="Helvetica Neue Light" pitchFamily="-104" charset="0"/>
              </a:rPr>
              <a:t>FocusMEM, 26.05.2015</a:t>
            </a:r>
            <a:endParaRPr lang="de-DE" sz="800">
              <a:latin typeface="Helvetica Neue Light" pitchFamily="-104" charset="0"/>
            </a:endParaRPr>
          </a:p>
        </p:txBody>
      </p:sp>
      <p:sp>
        <p:nvSpPr>
          <p:cNvPr id="11269" name="Foliennummernplatzhalt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A5DF5AF-3A1D-4F03-867D-7A71892F6D20}" type="slidenum">
              <a:rPr lang="de-DE" sz="900">
                <a:solidFill>
                  <a:srgbClr val="000000"/>
                </a:solidFill>
                <a:latin typeface="Helvetica Neue Light" pitchFamily="-104" charset="0"/>
              </a:rPr>
              <a:pPr/>
              <a:t>7</a:t>
            </a:fld>
            <a:endParaRPr lang="de-DE" sz="900">
              <a:solidFill>
                <a:srgbClr val="000000"/>
              </a:solidFill>
              <a:latin typeface="Helvetica Neue Light" pitchFamily="-104" charset="0"/>
            </a:endParaRPr>
          </a:p>
        </p:txBody>
      </p:sp>
      <p:grpSp>
        <p:nvGrpSpPr>
          <p:cNvPr id="2" name="Group 4"/>
          <p:cNvGrpSpPr>
            <a:grpSpLocks noChangeAspect="1"/>
          </p:cNvGrpSpPr>
          <p:nvPr/>
        </p:nvGrpSpPr>
        <p:grpSpPr bwMode="auto">
          <a:xfrm>
            <a:off x="558800" y="1738313"/>
            <a:ext cx="7829550" cy="4332287"/>
            <a:chOff x="352" y="1095"/>
            <a:chExt cx="4932" cy="2729"/>
          </a:xfrm>
        </p:grpSpPr>
        <p:sp>
          <p:nvSpPr>
            <p:cNvPr id="3" name="AutoShape 3"/>
            <p:cNvSpPr>
              <a:spLocks noChangeAspect="1" noChangeArrowheads="1" noTextEdit="1"/>
            </p:cNvSpPr>
            <p:nvPr/>
          </p:nvSpPr>
          <p:spPr bwMode="auto">
            <a:xfrm>
              <a:off x="352" y="1095"/>
              <a:ext cx="4932" cy="2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CH"/>
            </a:p>
          </p:txBody>
        </p:sp>
        <p:sp>
          <p:nvSpPr>
            <p:cNvPr id="4" name="Rectangle 5"/>
            <p:cNvSpPr>
              <a:spLocks noChangeArrowheads="1"/>
            </p:cNvSpPr>
            <p:nvPr/>
          </p:nvSpPr>
          <p:spPr bwMode="auto">
            <a:xfrm>
              <a:off x="369" y="1138"/>
              <a:ext cx="4844" cy="26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CH"/>
            </a:p>
          </p:txBody>
        </p:sp>
        <p:sp>
          <p:nvSpPr>
            <p:cNvPr id="5" name="Line 6"/>
            <p:cNvSpPr>
              <a:spLocks noChangeShapeType="1"/>
            </p:cNvSpPr>
            <p:nvPr/>
          </p:nvSpPr>
          <p:spPr bwMode="auto">
            <a:xfrm>
              <a:off x="748" y="3154"/>
              <a:ext cx="4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0" name="Line 7"/>
            <p:cNvSpPr>
              <a:spLocks noChangeShapeType="1"/>
            </p:cNvSpPr>
            <p:nvPr/>
          </p:nvSpPr>
          <p:spPr bwMode="auto">
            <a:xfrm>
              <a:off x="748" y="2847"/>
              <a:ext cx="4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 name="Line 8"/>
            <p:cNvSpPr>
              <a:spLocks noChangeShapeType="1"/>
            </p:cNvSpPr>
            <p:nvPr/>
          </p:nvSpPr>
          <p:spPr bwMode="auto">
            <a:xfrm>
              <a:off x="748" y="2548"/>
              <a:ext cx="4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2" name="Line 9"/>
            <p:cNvSpPr>
              <a:spLocks noChangeShapeType="1"/>
            </p:cNvSpPr>
            <p:nvPr/>
          </p:nvSpPr>
          <p:spPr bwMode="auto">
            <a:xfrm>
              <a:off x="748" y="2250"/>
              <a:ext cx="4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3" name="Line 10"/>
            <p:cNvSpPr>
              <a:spLocks noChangeShapeType="1"/>
            </p:cNvSpPr>
            <p:nvPr/>
          </p:nvSpPr>
          <p:spPr bwMode="auto">
            <a:xfrm>
              <a:off x="748" y="1943"/>
              <a:ext cx="4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4" name="Line 11"/>
            <p:cNvSpPr>
              <a:spLocks noChangeShapeType="1"/>
            </p:cNvSpPr>
            <p:nvPr/>
          </p:nvSpPr>
          <p:spPr bwMode="auto">
            <a:xfrm>
              <a:off x="748" y="1644"/>
              <a:ext cx="4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5" name="Line 12"/>
            <p:cNvSpPr>
              <a:spLocks noChangeShapeType="1"/>
            </p:cNvSpPr>
            <p:nvPr/>
          </p:nvSpPr>
          <p:spPr bwMode="auto">
            <a:xfrm>
              <a:off x="748" y="1644"/>
              <a:ext cx="0" cy="180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6" name="Line 13"/>
            <p:cNvSpPr>
              <a:spLocks noChangeShapeType="1"/>
            </p:cNvSpPr>
            <p:nvPr/>
          </p:nvSpPr>
          <p:spPr bwMode="auto">
            <a:xfrm>
              <a:off x="712" y="3453"/>
              <a:ext cx="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7" name="Line 14"/>
            <p:cNvSpPr>
              <a:spLocks noChangeShapeType="1"/>
            </p:cNvSpPr>
            <p:nvPr/>
          </p:nvSpPr>
          <p:spPr bwMode="auto">
            <a:xfrm>
              <a:off x="712" y="3154"/>
              <a:ext cx="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8" name="Line 15"/>
            <p:cNvSpPr>
              <a:spLocks noChangeShapeType="1"/>
            </p:cNvSpPr>
            <p:nvPr/>
          </p:nvSpPr>
          <p:spPr bwMode="auto">
            <a:xfrm>
              <a:off x="712" y="2847"/>
              <a:ext cx="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9" name="Line 16"/>
            <p:cNvSpPr>
              <a:spLocks noChangeShapeType="1"/>
            </p:cNvSpPr>
            <p:nvPr/>
          </p:nvSpPr>
          <p:spPr bwMode="auto">
            <a:xfrm>
              <a:off x="712" y="2548"/>
              <a:ext cx="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0" name="Line 17"/>
            <p:cNvSpPr>
              <a:spLocks noChangeShapeType="1"/>
            </p:cNvSpPr>
            <p:nvPr/>
          </p:nvSpPr>
          <p:spPr bwMode="auto">
            <a:xfrm>
              <a:off x="712" y="2250"/>
              <a:ext cx="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1" name="Line 18"/>
            <p:cNvSpPr>
              <a:spLocks noChangeShapeType="1"/>
            </p:cNvSpPr>
            <p:nvPr/>
          </p:nvSpPr>
          <p:spPr bwMode="auto">
            <a:xfrm>
              <a:off x="712" y="1943"/>
              <a:ext cx="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2" name="Line 19"/>
            <p:cNvSpPr>
              <a:spLocks noChangeShapeType="1"/>
            </p:cNvSpPr>
            <p:nvPr/>
          </p:nvSpPr>
          <p:spPr bwMode="auto">
            <a:xfrm>
              <a:off x="712" y="1644"/>
              <a:ext cx="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3" name="Line 20"/>
            <p:cNvSpPr>
              <a:spLocks noChangeShapeType="1"/>
            </p:cNvSpPr>
            <p:nvPr/>
          </p:nvSpPr>
          <p:spPr bwMode="auto">
            <a:xfrm>
              <a:off x="748" y="3453"/>
              <a:ext cx="4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4" name="Line 21"/>
            <p:cNvSpPr>
              <a:spLocks noChangeShapeType="1"/>
            </p:cNvSpPr>
            <p:nvPr/>
          </p:nvSpPr>
          <p:spPr bwMode="auto">
            <a:xfrm flipV="1">
              <a:off x="748" y="3453"/>
              <a:ext cx="0" cy="3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5" name="Line 22"/>
            <p:cNvSpPr>
              <a:spLocks noChangeShapeType="1"/>
            </p:cNvSpPr>
            <p:nvPr/>
          </p:nvSpPr>
          <p:spPr bwMode="auto">
            <a:xfrm flipV="1">
              <a:off x="1178" y="3453"/>
              <a:ext cx="0" cy="3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6" name="Line 23"/>
            <p:cNvSpPr>
              <a:spLocks noChangeShapeType="1"/>
            </p:cNvSpPr>
            <p:nvPr/>
          </p:nvSpPr>
          <p:spPr bwMode="auto">
            <a:xfrm flipV="1">
              <a:off x="1600" y="3453"/>
              <a:ext cx="0" cy="3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7" name="Line 24"/>
            <p:cNvSpPr>
              <a:spLocks noChangeShapeType="1"/>
            </p:cNvSpPr>
            <p:nvPr/>
          </p:nvSpPr>
          <p:spPr bwMode="auto">
            <a:xfrm flipV="1">
              <a:off x="2031" y="3453"/>
              <a:ext cx="0" cy="3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8" name="Line 25"/>
            <p:cNvSpPr>
              <a:spLocks noChangeShapeType="1"/>
            </p:cNvSpPr>
            <p:nvPr/>
          </p:nvSpPr>
          <p:spPr bwMode="auto">
            <a:xfrm flipV="1">
              <a:off x="2453" y="3453"/>
              <a:ext cx="0" cy="3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29" name="Line 26"/>
            <p:cNvSpPr>
              <a:spLocks noChangeShapeType="1"/>
            </p:cNvSpPr>
            <p:nvPr/>
          </p:nvSpPr>
          <p:spPr bwMode="auto">
            <a:xfrm flipV="1">
              <a:off x="2884" y="3453"/>
              <a:ext cx="0" cy="3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30" name="Line 27"/>
            <p:cNvSpPr>
              <a:spLocks noChangeShapeType="1"/>
            </p:cNvSpPr>
            <p:nvPr/>
          </p:nvSpPr>
          <p:spPr bwMode="auto">
            <a:xfrm flipV="1">
              <a:off x="3306" y="3453"/>
              <a:ext cx="0" cy="3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31" name="Line 28"/>
            <p:cNvSpPr>
              <a:spLocks noChangeShapeType="1"/>
            </p:cNvSpPr>
            <p:nvPr/>
          </p:nvSpPr>
          <p:spPr bwMode="auto">
            <a:xfrm flipV="1">
              <a:off x="3737" y="3453"/>
              <a:ext cx="0" cy="3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64" name="Line 29"/>
            <p:cNvSpPr>
              <a:spLocks noChangeShapeType="1"/>
            </p:cNvSpPr>
            <p:nvPr/>
          </p:nvSpPr>
          <p:spPr bwMode="auto">
            <a:xfrm flipV="1">
              <a:off x="4159" y="3453"/>
              <a:ext cx="0" cy="3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65" name="Line 30"/>
            <p:cNvSpPr>
              <a:spLocks noChangeShapeType="1"/>
            </p:cNvSpPr>
            <p:nvPr/>
          </p:nvSpPr>
          <p:spPr bwMode="auto">
            <a:xfrm flipV="1">
              <a:off x="4589" y="3453"/>
              <a:ext cx="0" cy="3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70" name="Line 31"/>
            <p:cNvSpPr>
              <a:spLocks noChangeShapeType="1"/>
            </p:cNvSpPr>
            <p:nvPr/>
          </p:nvSpPr>
          <p:spPr bwMode="auto">
            <a:xfrm flipV="1">
              <a:off x="5011" y="3453"/>
              <a:ext cx="0" cy="3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71" name="Freeform 32"/>
            <p:cNvSpPr>
              <a:spLocks/>
            </p:cNvSpPr>
            <p:nvPr/>
          </p:nvSpPr>
          <p:spPr bwMode="auto">
            <a:xfrm>
              <a:off x="748" y="2007"/>
              <a:ext cx="44" cy="57"/>
            </a:xfrm>
            <a:custGeom>
              <a:avLst/>
              <a:gdLst>
                <a:gd name="T0" fmla="*/ 0 w 44"/>
                <a:gd name="T1" fmla="*/ 0 h 57"/>
                <a:gd name="T2" fmla="*/ 17 w 44"/>
                <a:gd name="T3" fmla="*/ 33 h 57"/>
                <a:gd name="T4" fmla="*/ 35 w 44"/>
                <a:gd name="T5" fmla="*/ 49 h 57"/>
                <a:gd name="T6" fmla="*/ 44 w 44"/>
                <a:gd name="T7" fmla="*/ 57 h 57"/>
              </a:gdLst>
              <a:ahLst/>
              <a:cxnLst>
                <a:cxn ang="0">
                  <a:pos x="T0" y="T1"/>
                </a:cxn>
                <a:cxn ang="0">
                  <a:pos x="T2" y="T3"/>
                </a:cxn>
                <a:cxn ang="0">
                  <a:pos x="T4" y="T5"/>
                </a:cxn>
                <a:cxn ang="0">
                  <a:pos x="T6" y="T7"/>
                </a:cxn>
              </a:cxnLst>
              <a:rect l="0" t="0" r="r" b="b"/>
              <a:pathLst>
                <a:path w="44" h="57">
                  <a:moveTo>
                    <a:pt x="0" y="0"/>
                  </a:moveTo>
                  <a:lnTo>
                    <a:pt x="17" y="33"/>
                  </a:lnTo>
                  <a:lnTo>
                    <a:pt x="35" y="49"/>
                  </a:lnTo>
                  <a:lnTo>
                    <a:pt x="44" y="57"/>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72" name="Freeform 33"/>
            <p:cNvSpPr>
              <a:spLocks/>
            </p:cNvSpPr>
            <p:nvPr/>
          </p:nvSpPr>
          <p:spPr bwMode="auto">
            <a:xfrm>
              <a:off x="792" y="2056"/>
              <a:ext cx="44" cy="8"/>
            </a:xfrm>
            <a:custGeom>
              <a:avLst/>
              <a:gdLst>
                <a:gd name="T0" fmla="*/ 0 w 44"/>
                <a:gd name="T1" fmla="*/ 8 h 8"/>
                <a:gd name="T2" fmla="*/ 8 w 44"/>
                <a:gd name="T3" fmla="*/ 8 h 8"/>
                <a:gd name="T4" fmla="*/ 17 w 44"/>
                <a:gd name="T5" fmla="*/ 8 h 8"/>
                <a:gd name="T6" fmla="*/ 35 w 44"/>
                <a:gd name="T7" fmla="*/ 0 h 8"/>
                <a:gd name="T8" fmla="*/ 44 w 44"/>
                <a:gd name="T9" fmla="*/ 0 h 8"/>
              </a:gdLst>
              <a:ahLst/>
              <a:cxnLst>
                <a:cxn ang="0">
                  <a:pos x="T0" y="T1"/>
                </a:cxn>
                <a:cxn ang="0">
                  <a:pos x="T2" y="T3"/>
                </a:cxn>
                <a:cxn ang="0">
                  <a:pos x="T4" y="T5"/>
                </a:cxn>
                <a:cxn ang="0">
                  <a:pos x="T6" y="T7"/>
                </a:cxn>
                <a:cxn ang="0">
                  <a:pos x="T8" y="T9"/>
                </a:cxn>
              </a:cxnLst>
              <a:rect l="0" t="0" r="r" b="b"/>
              <a:pathLst>
                <a:path w="44" h="8">
                  <a:moveTo>
                    <a:pt x="0" y="8"/>
                  </a:moveTo>
                  <a:lnTo>
                    <a:pt x="8" y="8"/>
                  </a:lnTo>
                  <a:lnTo>
                    <a:pt x="17" y="8"/>
                  </a:lnTo>
                  <a:lnTo>
                    <a:pt x="35" y="0"/>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73" name="Freeform 34"/>
            <p:cNvSpPr>
              <a:spLocks/>
            </p:cNvSpPr>
            <p:nvPr/>
          </p:nvSpPr>
          <p:spPr bwMode="auto">
            <a:xfrm>
              <a:off x="836" y="2056"/>
              <a:ext cx="43" cy="16"/>
            </a:xfrm>
            <a:custGeom>
              <a:avLst/>
              <a:gdLst>
                <a:gd name="T0" fmla="*/ 0 w 43"/>
                <a:gd name="T1" fmla="*/ 0 h 16"/>
                <a:gd name="T2" fmla="*/ 26 w 43"/>
                <a:gd name="T3" fmla="*/ 8 h 16"/>
                <a:gd name="T4" fmla="*/ 43 w 43"/>
                <a:gd name="T5" fmla="*/ 16 h 16"/>
              </a:gdLst>
              <a:ahLst/>
              <a:cxnLst>
                <a:cxn ang="0">
                  <a:pos x="T0" y="T1"/>
                </a:cxn>
                <a:cxn ang="0">
                  <a:pos x="T2" y="T3"/>
                </a:cxn>
                <a:cxn ang="0">
                  <a:pos x="T4" y="T5"/>
                </a:cxn>
              </a:cxnLst>
              <a:rect l="0" t="0" r="r" b="b"/>
              <a:pathLst>
                <a:path w="43" h="16">
                  <a:moveTo>
                    <a:pt x="0" y="0"/>
                  </a:moveTo>
                  <a:lnTo>
                    <a:pt x="26" y="8"/>
                  </a:lnTo>
                  <a:lnTo>
                    <a:pt x="43" y="16"/>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74" name="Freeform 35"/>
            <p:cNvSpPr>
              <a:spLocks/>
            </p:cNvSpPr>
            <p:nvPr/>
          </p:nvSpPr>
          <p:spPr bwMode="auto">
            <a:xfrm>
              <a:off x="879" y="2072"/>
              <a:ext cx="36" cy="8"/>
            </a:xfrm>
            <a:custGeom>
              <a:avLst/>
              <a:gdLst>
                <a:gd name="T0" fmla="*/ 0 w 36"/>
                <a:gd name="T1" fmla="*/ 0 h 8"/>
                <a:gd name="T2" fmla="*/ 18 w 36"/>
                <a:gd name="T3" fmla="*/ 8 h 8"/>
                <a:gd name="T4" fmla="*/ 36 w 36"/>
                <a:gd name="T5" fmla="*/ 8 h 8"/>
              </a:gdLst>
              <a:ahLst/>
              <a:cxnLst>
                <a:cxn ang="0">
                  <a:pos x="T0" y="T1"/>
                </a:cxn>
                <a:cxn ang="0">
                  <a:pos x="T2" y="T3"/>
                </a:cxn>
                <a:cxn ang="0">
                  <a:pos x="T4" y="T5"/>
                </a:cxn>
              </a:cxnLst>
              <a:rect l="0" t="0" r="r" b="b"/>
              <a:pathLst>
                <a:path w="36" h="8">
                  <a:moveTo>
                    <a:pt x="0" y="0"/>
                  </a:moveTo>
                  <a:lnTo>
                    <a:pt x="18" y="8"/>
                  </a:lnTo>
                  <a:lnTo>
                    <a:pt x="36" y="8"/>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75" name="Freeform 36"/>
            <p:cNvSpPr>
              <a:spLocks/>
            </p:cNvSpPr>
            <p:nvPr/>
          </p:nvSpPr>
          <p:spPr bwMode="auto">
            <a:xfrm>
              <a:off x="915" y="2064"/>
              <a:ext cx="44" cy="16"/>
            </a:xfrm>
            <a:custGeom>
              <a:avLst/>
              <a:gdLst>
                <a:gd name="T0" fmla="*/ 0 w 44"/>
                <a:gd name="T1" fmla="*/ 16 h 16"/>
                <a:gd name="T2" fmla="*/ 17 w 44"/>
                <a:gd name="T3" fmla="*/ 8 h 16"/>
                <a:gd name="T4" fmla="*/ 44 w 44"/>
                <a:gd name="T5" fmla="*/ 0 h 16"/>
              </a:gdLst>
              <a:ahLst/>
              <a:cxnLst>
                <a:cxn ang="0">
                  <a:pos x="T0" y="T1"/>
                </a:cxn>
                <a:cxn ang="0">
                  <a:pos x="T2" y="T3"/>
                </a:cxn>
                <a:cxn ang="0">
                  <a:pos x="T4" y="T5"/>
                </a:cxn>
              </a:cxnLst>
              <a:rect l="0" t="0" r="r" b="b"/>
              <a:pathLst>
                <a:path w="44" h="16">
                  <a:moveTo>
                    <a:pt x="0" y="16"/>
                  </a:moveTo>
                  <a:lnTo>
                    <a:pt x="17" y="8"/>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76" name="Line 37"/>
            <p:cNvSpPr>
              <a:spLocks noChangeShapeType="1"/>
            </p:cNvSpPr>
            <p:nvPr/>
          </p:nvSpPr>
          <p:spPr bwMode="auto">
            <a:xfrm flipV="1">
              <a:off x="959" y="2040"/>
              <a:ext cx="44" cy="24"/>
            </a:xfrm>
            <a:prstGeom prst="line">
              <a:avLst/>
            </a:prstGeom>
            <a:noFill/>
            <a:ln w="41275">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77" name="Freeform 38"/>
            <p:cNvSpPr>
              <a:spLocks/>
            </p:cNvSpPr>
            <p:nvPr/>
          </p:nvSpPr>
          <p:spPr bwMode="auto">
            <a:xfrm>
              <a:off x="1003" y="2007"/>
              <a:ext cx="44" cy="33"/>
            </a:xfrm>
            <a:custGeom>
              <a:avLst/>
              <a:gdLst>
                <a:gd name="T0" fmla="*/ 0 w 44"/>
                <a:gd name="T1" fmla="*/ 33 h 33"/>
                <a:gd name="T2" fmla="*/ 17 w 44"/>
                <a:gd name="T3" fmla="*/ 17 h 33"/>
                <a:gd name="T4" fmla="*/ 44 w 44"/>
                <a:gd name="T5" fmla="*/ 0 h 33"/>
              </a:gdLst>
              <a:ahLst/>
              <a:cxnLst>
                <a:cxn ang="0">
                  <a:pos x="T0" y="T1"/>
                </a:cxn>
                <a:cxn ang="0">
                  <a:pos x="T2" y="T3"/>
                </a:cxn>
                <a:cxn ang="0">
                  <a:pos x="T4" y="T5"/>
                </a:cxn>
              </a:cxnLst>
              <a:rect l="0" t="0" r="r" b="b"/>
              <a:pathLst>
                <a:path w="44" h="33">
                  <a:moveTo>
                    <a:pt x="0" y="33"/>
                  </a:moveTo>
                  <a:lnTo>
                    <a:pt x="17" y="17"/>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78" name="Freeform 39"/>
            <p:cNvSpPr>
              <a:spLocks/>
            </p:cNvSpPr>
            <p:nvPr/>
          </p:nvSpPr>
          <p:spPr bwMode="auto">
            <a:xfrm>
              <a:off x="1047" y="2007"/>
              <a:ext cx="43" cy="0"/>
            </a:xfrm>
            <a:custGeom>
              <a:avLst/>
              <a:gdLst>
                <a:gd name="T0" fmla="*/ 0 w 43"/>
                <a:gd name="T1" fmla="*/ 17 w 43"/>
                <a:gd name="T2" fmla="*/ 43 w 43"/>
              </a:gdLst>
              <a:ahLst/>
              <a:cxnLst>
                <a:cxn ang="0">
                  <a:pos x="T0" y="0"/>
                </a:cxn>
                <a:cxn ang="0">
                  <a:pos x="T1" y="0"/>
                </a:cxn>
                <a:cxn ang="0">
                  <a:pos x="T2" y="0"/>
                </a:cxn>
              </a:cxnLst>
              <a:rect l="0" t="0" r="r" b="b"/>
              <a:pathLst>
                <a:path w="43">
                  <a:moveTo>
                    <a:pt x="0" y="0"/>
                  </a:moveTo>
                  <a:lnTo>
                    <a:pt x="17" y="0"/>
                  </a:lnTo>
                  <a:lnTo>
                    <a:pt x="43"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79" name="Freeform 40"/>
            <p:cNvSpPr>
              <a:spLocks/>
            </p:cNvSpPr>
            <p:nvPr/>
          </p:nvSpPr>
          <p:spPr bwMode="auto">
            <a:xfrm>
              <a:off x="1090" y="1991"/>
              <a:ext cx="44" cy="16"/>
            </a:xfrm>
            <a:custGeom>
              <a:avLst/>
              <a:gdLst>
                <a:gd name="T0" fmla="*/ 0 w 44"/>
                <a:gd name="T1" fmla="*/ 16 h 16"/>
                <a:gd name="T2" fmla="*/ 18 w 44"/>
                <a:gd name="T3" fmla="*/ 8 h 16"/>
                <a:gd name="T4" fmla="*/ 44 w 44"/>
                <a:gd name="T5" fmla="*/ 0 h 16"/>
              </a:gdLst>
              <a:ahLst/>
              <a:cxnLst>
                <a:cxn ang="0">
                  <a:pos x="T0" y="T1"/>
                </a:cxn>
                <a:cxn ang="0">
                  <a:pos x="T2" y="T3"/>
                </a:cxn>
                <a:cxn ang="0">
                  <a:pos x="T4" y="T5"/>
                </a:cxn>
              </a:cxnLst>
              <a:rect l="0" t="0" r="r" b="b"/>
              <a:pathLst>
                <a:path w="44" h="16">
                  <a:moveTo>
                    <a:pt x="0" y="16"/>
                  </a:moveTo>
                  <a:lnTo>
                    <a:pt x="18" y="8"/>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80" name="Freeform 41"/>
            <p:cNvSpPr>
              <a:spLocks/>
            </p:cNvSpPr>
            <p:nvPr/>
          </p:nvSpPr>
          <p:spPr bwMode="auto">
            <a:xfrm>
              <a:off x="1134" y="1983"/>
              <a:ext cx="44" cy="8"/>
            </a:xfrm>
            <a:custGeom>
              <a:avLst/>
              <a:gdLst>
                <a:gd name="T0" fmla="*/ 0 w 44"/>
                <a:gd name="T1" fmla="*/ 8 h 8"/>
                <a:gd name="T2" fmla="*/ 27 w 44"/>
                <a:gd name="T3" fmla="*/ 8 h 8"/>
                <a:gd name="T4" fmla="*/ 36 w 44"/>
                <a:gd name="T5" fmla="*/ 8 h 8"/>
                <a:gd name="T6" fmla="*/ 44 w 44"/>
                <a:gd name="T7" fmla="*/ 0 h 8"/>
              </a:gdLst>
              <a:ahLst/>
              <a:cxnLst>
                <a:cxn ang="0">
                  <a:pos x="T0" y="T1"/>
                </a:cxn>
                <a:cxn ang="0">
                  <a:pos x="T2" y="T3"/>
                </a:cxn>
                <a:cxn ang="0">
                  <a:pos x="T4" y="T5"/>
                </a:cxn>
                <a:cxn ang="0">
                  <a:pos x="T6" y="T7"/>
                </a:cxn>
              </a:cxnLst>
              <a:rect l="0" t="0" r="r" b="b"/>
              <a:pathLst>
                <a:path w="44" h="8">
                  <a:moveTo>
                    <a:pt x="0" y="8"/>
                  </a:moveTo>
                  <a:lnTo>
                    <a:pt x="27" y="8"/>
                  </a:lnTo>
                  <a:lnTo>
                    <a:pt x="36" y="8"/>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81" name="Freeform 42"/>
            <p:cNvSpPr>
              <a:spLocks/>
            </p:cNvSpPr>
            <p:nvPr/>
          </p:nvSpPr>
          <p:spPr bwMode="auto">
            <a:xfrm>
              <a:off x="1178" y="1927"/>
              <a:ext cx="36" cy="56"/>
            </a:xfrm>
            <a:custGeom>
              <a:avLst/>
              <a:gdLst>
                <a:gd name="T0" fmla="*/ 0 w 36"/>
                <a:gd name="T1" fmla="*/ 56 h 56"/>
                <a:gd name="T2" fmla="*/ 9 w 36"/>
                <a:gd name="T3" fmla="*/ 48 h 56"/>
                <a:gd name="T4" fmla="*/ 18 w 36"/>
                <a:gd name="T5" fmla="*/ 32 h 56"/>
                <a:gd name="T6" fmla="*/ 27 w 36"/>
                <a:gd name="T7" fmla="*/ 16 h 56"/>
                <a:gd name="T8" fmla="*/ 36 w 36"/>
                <a:gd name="T9" fmla="*/ 0 h 56"/>
              </a:gdLst>
              <a:ahLst/>
              <a:cxnLst>
                <a:cxn ang="0">
                  <a:pos x="T0" y="T1"/>
                </a:cxn>
                <a:cxn ang="0">
                  <a:pos x="T2" y="T3"/>
                </a:cxn>
                <a:cxn ang="0">
                  <a:pos x="T4" y="T5"/>
                </a:cxn>
                <a:cxn ang="0">
                  <a:pos x="T6" y="T7"/>
                </a:cxn>
                <a:cxn ang="0">
                  <a:pos x="T8" y="T9"/>
                </a:cxn>
              </a:cxnLst>
              <a:rect l="0" t="0" r="r" b="b"/>
              <a:pathLst>
                <a:path w="36" h="56">
                  <a:moveTo>
                    <a:pt x="0" y="56"/>
                  </a:moveTo>
                  <a:lnTo>
                    <a:pt x="9" y="48"/>
                  </a:lnTo>
                  <a:lnTo>
                    <a:pt x="18" y="32"/>
                  </a:lnTo>
                  <a:lnTo>
                    <a:pt x="27" y="16"/>
                  </a:lnTo>
                  <a:lnTo>
                    <a:pt x="36"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82" name="Freeform 43"/>
            <p:cNvSpPr>
              <a:spLocks/>
            </p:cNvSpPr>
            <p:nvPr/>
          </p:nvSpPr>
          <p:spPr bwMode="auto">
            <a:xfrm>
              <a:off x="1214" y="1894"/>
              <a:ext cx="44" cy="33"/>
            </a:xfrm>
            <a:custGeom>
              <a:avLst/>
              <a:gdLst>
                <a:gd name="T0" fmla="*/ 0 w 44"/>
                <a:gd name="T1" fmla="*/ 33 h 33"/>
                <a:gd name="T2" fmla="*/ 17 w 44"/>
                <a:gd name="T3" fmla="*/ 16 h 33"/>
                <a:gd name="T4" fmla="*/ 44 w 44"/>
                <a:gd name="T5" fmla="*/ 0 h 33"/>
              </a:gdLst>
              <a:ahLst/>
              <a:cxnLst>
                <a:cxn ang="0">
                  <a:pos x="T0" y="T1"/>
                </a:cxn>
                <a:cxn ang="0">
                  <a:pos x="T2" y="T3"/>
                </a:cxn>
                <a:cxn ang="0">
                  <a:pos x="T4" y="T5"/>
                </a:cxn>
              </a:cxnLst>
              <a:rect l="0" t="0" r="r" b="b"/>
              <a:pathLst>
                <a:path w="44" h="33">
                  <a:moveTo>
                    <a:pt x="0" y="33"/>
                  </a:moveTo>
                  <a:lnTo>
                    <a:pt x="17" y="16"/>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83" name="Freeform 44"/>
            <p:cNvSpPr>
              <a:spLocks/>
            </p:cNvSpPr>
            <p:nvPr/>
          </p:nvSpPr>
          <p:spPr bwMode="auto">
            <a:xfrm>
              <a:off x="1258" y="1846"/>
              <a:ext cx="43" cy="48"/>
            </a:xfrm>
            <a:custGeom>
              <a:avLst/>
              <a:gdLst>
                <a:gd name="T0" fmla="*/ 0 w 43"/>
                <a:gd name="T1" fmla="*/ 48 h 48"/>
                <a:gd name="T2" fmla="*/ 17 w 43"/>
                <a:gd name="T3" fmla="*/ 24 h 48"/>
                <a:gd name="T4" fmla="*/ 35 w 43"/>
                <a:gd name="T5" fmla="*/ 8 h 48"/>
                <a:gd name="T6" fmla="*/ 43 w 43"/>
                <a:gd name="T7" fmla="*/ 0 h 48"/>
              </a:gdLst>
              <a:ahLst/>
              <a:cxnLst>
                <a:cxn ang="0">
                  <a:pos x="T0" y="T1"/>
                </a:cxn>
                <a:cxn ang="0">
                  <a:pos x="T2" y="T3"/>
                </a:cxn>
                <a:cxn ang="0">
                  <a:pos x="T4" y="T5"/>
                </a:cxn>
                <a:cxn ang="0">
                  <a:pos x="T6" y="T7"/>
                </a:cxn>
              </a:cxnLst>
              <a:rect l="0" t="0" r="r" b="b"/>
              <a:pathLst>
                <a:path w="43" h="48">
                  <a:moveTo>
                    <a:pt x="0" y="48"/>
                  </a:moveTo>
                  <a:lnTo>
                    <a:pt x="17" y="24"/>
                  </a:lnTo>
                  <a:lnTo>
                    <a:pt x="35" y="8"/>
                  </a:lnTo>
                  <a:lnTo>
                    <a:pt x="43"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84" name="Freeform 45"/>
            <p:cNvSpPr>
              <a:spLocks/>
            </p:cNvSpPr>
            <p:nvPr/>
          </p:nvSpPr>
          <p:spPr bwMode="auto">
            <a:xfrm>
              <a:off x="1301" y="1838"/>
              <a:ext cx="44" cy="8"/>
            </a:xfrm>
            <a:custGeom>
              <a:avLst/>
              <a:gdLst>
                <a:gd name="T0" fmla="*/ 0 w 44"/>
                <a:gd name="T1" fmla="*/ 8 h 8"/>
                <a:gd name="T2" fmla="*/ 18 w 44"/>
                <a:gd name="T3" fmla="*/ 0 h 8"/>
                <a:gd name="T4" fmla="*/ 44 w 44"/>
                <a:gd name="T5" fmla="*/ 8 h 8"/>
              </a:gdLst>
              <a:ahLst/>
              <a:cxnLst>
                <a:cxn ang="0">
                  <a:pos x="T0" y="T1"/>
                </a:cxn>
                <a:cxn ang="0">
                  <a:pos x="T2" y="T3"/>
                </a:cxn>
                <a:cxn ang="0">
                  <a:pos x="T4" y="T5"/>
                </a:cxn>
              </a:cxnLst>
              <a:rect l="0" t="0" r="r" b="b"/>
              <a:pathLst>
                <a:path w="44" h="8">
                  <a:moveTo>
                    <a:pt x="0" y="8"/>
                  </a:moveTo>
                  <a:lnTo>
                    <a:pt x="18" y="0"/>
                  </a:lnTo>
                  <a:lnTo>
                    <a:pt x="44" y="8"/>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85" name="Freeform 46"/>
            <p:cNvSpPr>
              <a:spLocks/>
            </p:cNvSpPr>
            <p:nvPr/>
          </p:nvSpPr>
          <p:spPr bwMode="auto">
            <a:xfrm>
              <a:off x="1345" y="1846"/>
              <a:ext cx="44" cy="32"/>
            </a:xfrm>
            <a:custGeom>
              <a:avLst/>
              <a:gdLst>
                <a:gd name="T0" fmla="*/ 0 w 44"/>
                <a:gd name="T1" fmla="*/ 0 h 32"/>
                <a:gd name="T2" fmla="*/ 18 w 44"/>
                <a:gd name="T3" fmla="*/ 16 h 32"/>
                <a:gd name="T4" fmla="*/ 44 w 44"/>
                <a:gd name="T5" fmla="*/ 32 h 32"/>
              </a:gdLst>
              <a:ahLst/>
              <a:cxnLst>
                <a:cxn ang="0">
                  <a:pos x="T0" y="T1"/>
                </a:cxn>
                <a:cxn ang="0">
                  <a:pos x="T2" y="T3"/>
                </a:cxn>
                <a:cxn ang="0">
                  <a:pos x="T4" y="T5"/>
                </a:cxn>
              </a:cxnLst>
              <a:rect l="0" t="0" r="r" b="b"/>
              <a:pathLst>
                <a:path w="44" h="32">
                  <a:moveTo>
                    <a:pt x="0" y="0"/>
                  </a:moveTo>
                  <a:lnTo>
                    <a:pt x="18" y="16"/>
                  </a:lnTo>
                  <a:lnTo>
                    <a:pt x="44" y="32"/>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86" name="Freeform 47"/>
            <p:cNvSpPr>
              <a:spLocks/>
            </p:cNvSpPr>
            <p:nvPr/>
          </p:nvSpPr>
          <p:spPr bwMode="auto">
            <a:xfrm>
              <a:off x="1389" y="1878"/>
              <a:ext cx="44" cy="57"/>
            </a:xfrm>
            <a:custGeom>
              <a:avLst/>
              <a:gdLst>
                <a:gd name="T0" fmla="*/ 0 w 44"/>
                <a:gd name="T1" fmla="*/ 0 h 57"/>
                <a:gd name="T2" fmla="*/ 27 w 44"/>
                <a:gd name="T3" fmla="*/ 24 h 57"/>
                <a:gd name="T4" fmla="*/ 44 w 44"/>
                <a:gd name="T5" fmla="*/ 57 h 57"/>
              </a:gdLst>
              <a:ahLst/>
              <a:cxnLst>
                <a:cxn ang="0">
                  <a:pos x="T0" y="T1"/>
                </a:cxn>
                <a:cxn ang="0">
                  <a:pos x="T2" y="T3"/>
                </a:cxn>
                <a:cxn ang="0">
                  <a:pos x="T4" y="T5"/>
                </a:cxn>
              </a:cxnLst>
              <a:rect l="0" t="0" r="r" b="b"/>
              <a:pathLst>
                <a:path w="44" h="57">
                  <a:moveTo>
                    <a:pt x="0" y="0"/>
                  </a:moveTo>
                  <a:lnTo>
                    <a:pt x="27" y="24"/>
                  </a:lnTo>
                  <a:lnTo>
                    <a:pt x="44" y="57"/>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87" name="Line 48"/>
            <p:cNvSpPr>
              <a:spLocks noChangeShapeType="1"/>
            </p:cNvSpPr>
            <p:nvPr/>
          </p:nvSpPr>
          <p:spPr bwMode="auto">
            <a:xfrm>
              <a:off x="1433" y="1935"/>
              <a:ext cx="35" cy="64"/>
            </a:xfrm>
            <a:prstGeom prst="line">
              <a:avLst/>
            </a:prstGeom>
            <a:noFill/>
            <a:ln w="41275">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88" name="Line 49"/>
            <p:cNvSpPr>
              <a:spLocks noChangeShapeType="1"/>
            </p:cNvSpPr>
            <p:nvPr/>
          </p:nvSpPr>
          <p:spPr bwMode="auto">
            <a:xfrm>
              <a:off x="1468" y="1999"/>
              <a:ext cx="44" cy="65"/>
            </a:xfrm>
            <a:prstGeom prst="line">
              <a:avLst/>
            </a:prstGeom>
            <a:noFill/>
            <a:ln w="41275">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89" name="Line 50"/>
            <p:cNvSpPr>
              <a:spLocks noChangeShapeType="1"/>
            </p:cNvSpPr>
            <p:nvPr/>
          </p:nvSpPr>
          <p:spPr bwMode="auto">
            <a:xfrm>
              <a:off x="1512" y="2064"/>
              <a:ext cx="44" cy="65"/>
            </a:xfrm>
            <a:prstGeom prst="line">
              <a:avLst/>
            </a:prstGeom>
            <a:noFill/>
            <a:ln w="41275">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90" name="Line 51"/>
            <p:cNvSpPr>
              <a:spLocks noChangeShapeType="1"/>
            </p:cNvSpPr>
            <p:nvPr/>
          </p:nvSpPr>
          <p:spPr bwMode="auto">
            <a:xfrm>
              <a:off x="1556" y="2129"/>
              <a:ext cx="44" cy="56"/>
            </a:xfrm>
            <a:prstGeom prst="line">
              <a:avLst/>
            </a:prstGeom>
            <a:noFill/>
            <a:ln w="41275">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91" name="Freeform 52"/>
            <p:cNvSpPr>
              <a:spLocks/>
            </p:cNvSpPr>
            <p:nvPr/>
          </p:nvSpPr>
          <p:spPr bwMode="auto">
            <a:xfrm>
              <a:off x="1600" y="2185"/>
              <a:ext cx="44" cy="40"/>
            </a:xfrm>
            <a:custGeom>
              <a:avLst/>
              <a:gdLst>
                <a:gd name="T0" fmla="*/ 0 w 44"/>
                <a:gd name="T1" fmla="*/ 0 h 40"/>
                <a:gd name="T2" fmla="*/ 18 w 44"/>
                <a:gd name="T3" fmla="*/ 16 h 40"/>
                <a:gd name="T4" fmla="*/ 44 w 44"/>
                <a:gd name="T5" fmla="*/ 40 h 40"/>
              </a:gdLst>
              <a:ahLst/>
              <a:cxnLst>
                <a:cxn ang="0">
                  <a:pos x="T0" y="T1"/>
                </a:cxn>
                <a:cxn ang="0">
                  <a:pos x="T2" y="T3"/>
                </a:cxn>
                <a:cxn ang="0">
                  <a:pos x="T4" y="T5"/>
                </a:cxn>
              </a:cxnLst>
              <a:rect l="0" t="0" r="r" b="b"/>
              <a:pathLst>
                <a:path w="44" h="40">
                  <a:moveTo>
                    <a:pt x="0" y="0"/>
                  </a:moveTo>
                  <a:lnTo>
                    <a:pt x="18" y="16"/>
                  </a:lnTo>
                  <a:lnTo>
                    <a:pt x="44" y="4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92" name="Freeform 53"/>
            <p:cNvSpPr>
              <a:spLocks/>
            </p:cNvSpPr>
            <p:nvPr/>
          </p:nvSpPr>
          <p:spPr bwMode="auto">
            <a:xfrm>
              <a:off x="1644" y="2225"/>
              <a:ext cx="44" cy="73"/>
            </a:xfrm>
            <a:custGeom>
              <a:avLst/>
              <a:gdLst>
                <a:gd name="T0" fmla="*/ 0 w 44"/>
                <a:gd name="T1" fmla="*/ 0 h 73"/>
                <a:gd name="T2" fmla="*/ 18 w 44"/>
                <a:gd name="T3" fmla="*/ 33 h 73"/>
                <a:gd name="T4" fmla="*/ 44 w 44"/>
                <a:gd name="T5" fmla="*/ 73 h 73"/>
              </a:gdLst>
              <a:ahLst/>
              <a:cxnLst>
                <a:cxn ang="0">
                  <a:pos x="T0" y="T1"/>
                </a:cxn>
                <a:cxn ang="0">
                  <a:pos x="T2" y="T3"/>
                </a:cxn>
                <a:cxn ang="0">
                  <a:pos x="T4" y="T5"/>
                </a:cxn>
              </a:cxnLst>
              <a:rect l="0" t="0" r="r" b="b"/>
              <a:pathLst>
                <a:path w="44" h="73">
                  <a:moveTo>
                    <a:pt x="0" y="0"/>
                  </a:moveTo>
                  <a:lnTo>
                    <a:pt x="18" y="33"/>
                  </a:lnTo>
                  <a:lnTo>
                    <a:pt x="44" y="73"/>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93" name="Freeform 54"/>
            <p:cNvSpPr>
              <a:spLocks/>
            </p:cNvSpPr>
            <p:nvPr/>
          </p:nvSpPr>
          <p:spPr bwMode="auto">
            <a:xfrm>
              <a:off x="1688" y="2298"/>
              <a:ext cx="44" cy="65"/>
            </a:xfrm>
            <a:custGeom>
              <a:avLst/>
              <a:gdLst>
                <a:gd name="T0" fmla="*/ 0 w 44"/>
                <a:gd name="T1" fmla="*/ 0 h 65"/>
                <a:gd name="T2" fmla="*/ 27 w 44"/>
                <a:gd name="T3" fmla="*/ 32 h 65"/>
                <a:gd name="T4" fmla="*/ 44 w 44"/>
                <a:gd name="T5" fmla="*/ 65 h 65"/>
              </a:gdLst>
              <a:ahLst/>
              <a:cxnLst>
                <a:cxn ang="0">
                  <a:pos x="T0" y="T1"/>
                </a:cxn>
                <a:cxn ang="0">
                  <a:pos x="T2" y="T3"/>
                </a:cxn>
                <a:cxn ang="0">
                  <a:pos x="T4" y="T5"/>
                </a:cxn>
              </a:cxnLst>
              <a:rect l="0" t="0" r="r" b="b"/>
              <a:pathLst>
                <a:path w="44" h="65">
                  <a:moveTo>
                    <a:pt x="0" y="0"/>
                  </a:moveTo>
                  <a:lnTo>
                    <a:pt x="27" y="32"/>
                  </a:lnTo>
                  <a:lnTo>
                    <a:pt x="44" y="65"/>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94" name="Freeform 55"/>
            <p:cNvSpPr>
              <a:spLocks/>
            </p:cNvSpPr>
            <p:nvPr/>
          </p:nvSpPr>
          <p:spPr bwMode="auto">
            <a:xfrm>
              <a:off x="1732" y="2363"/>
              <a:ext cx="35" cy="48"/>
            </a:xfrm>
            <a:custGeom>
              <a:avLst/>
              <a:gdLst>
                <a:gd name="T0" fmla="*/ 0 w 35"/>
                <a:gd name="T1" fmla="*/ 0 h 48"/>
                <a:gd name="T2" fmla="*/ 18 w 35"/>
                <a:gd name="T3" fmla="*/ 24 h 48"/>
                <a:gd name="T4" fmla="*/ 35 w 35"/>
                <a:gd name="T5" fmla="*/ 48 h 48"/>
              </a:gdLst>
              <a:ahLst/>
              <a:cxnLst>
                <a:cxn ang="0">
                  <a:pos x="T0" y="T1"/>
                </a:cxn>
                <a:cxn ang="0">
                  <a:pos x="T2" y="T3"/>
                </a:cxn>
                <a:cxn ang="0">
                  <a:pos x="T4" y="T5"/>
                </a:cxn>
              </a:cxnLst>
              <a:rect l="0" t="0" r="r" b="b"/>
              <a:pathLst>
                <a:path w="35" h="48">
                  <a:moveTo>
                    <a:pt x="0" y="0"/>
                  </a:moveTo>
                  <a:lnTo>
                    <a:pt x="18" y="24"/>
                  </a:lnTo>
                  <a:lnTo>
                    <a:pt x="35" y="48"/>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95" name="Freeform 56"/>
            <p:cNvSpPr>
              <a:spLocks/>
            </p:cNvSpPr>
            <p:nvPr/>
          </p:nvSpPr>
          <p:spPr bwMode="auto">
            <a:xfrm>
              <a:off x="1767" y="2411"/>
              <a:ext cx="44" cy="73"/>
            </a:xfrm>
            <a:custGeom>
              <a:avLst/>
              <a:gdLst>
                <a:gd name="T0" fmla="*/ 0 w 44"/>
                <a:gd name="T1" fmla="*/ 0 h 73"/>
                <a:gd name="T2" fmla="*/ 18 w 44"/>
                <a:gd name="T3" fmla="*/ 40 h 73"/>
                <a:gd name="T4" fmla="*/ 36 w 44"/>
                <a:gd name="T5" fmla="*/ 57 h 73"/>
                <a:gd name="T6" fmla="*/ 44 w 44"/>
                <a:gd name="T7" fmla="*/ 73 h 73"/>
              </a:gdLst>
              <a:ahLst/>
              <a:cxnLst>
                <a:cxn ang="0">
                  <a:pos x="T0" y="T1"/>
                </a:cxn>
                <a:cxn ang="0">
                  <a:pos x="T2" y="T3"/>
                </a:cxn>
                <a:cxn ang="0">
                  <a:pos x="T4" y="T5"/>
                </a:cxn>
                <a:cxn ang="0">
                  <a:pos x="T6" y="T7"/>
                </a:cxn>
              </a:cxnLst>
              <a:rect l="0" t="0" r="r" b="b"/>
              <a:pathLst>
                <a:path w="44" h="73">
                  <a:moveTo>
                    <a:pt x="0" y="0"/>
                  </a:moveTo>
                  <a:lnTo>
                    <a:pt x="18" y="40"/>
                  </a:lnTo>
                  <a:lnTo>
                    <a:pt x="36" y="57"/>
                  </a:lnTo>
                  <a:lnTo>
                    <a:pt x="44" y="73"/>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96" name="Freeform 57"/>
            <p:cNvSpPr>
              <a:spLocks/>
            </p:cNvSpPr>
            <p:nvPr/>
          </p:nvSpPr>
          <p:spPr bwMode="auto">
            <a:xfrm>
              <a:off x="1811" y="2484"/>
              <a:ext cx="44" cy="32"/>
            </a:xfrm>
            <a:custGeom>
              <a:avLst/>
              <a:gdLst>
                <a:gd name="T0" fmla="*/ 0 w 44"/>
                <a:gd name="T1" fmla="*/ 0 h 32"/>
                <a:gd name="T2" fmla="*/ 18 w 44"/>
                <a:gd name="T3" fmla="*/ 16 h 32"/>
                <a:gd name="T4" fmla="*/ 44 w 44"/>
                <a:gd name="T5" fmla="*/ 32 h 32"/>
              </a:gdLst>
              <a:ahLst/>
              <a:cxnLst>
                <a:cxn ang="0">
                  <a:pos x="T0" y="T1"/>
                </a:cxn>
                <a:cxn ang="0">
                  <a:pos x="T2" y="T3"/>
                </a:cxn>
                <a:cxn ang="0">
                  <a:pos x="T4" y="T5"/>
                </a:cxn>
              </a:cxnLst>
              <a:rect l="0" t="0" r="r" b="b"/>
              <a:pathLst>
                <a:path w="44" h="32">
                  <a:moveTo>
                    <a:pt x="0" y="0"/>
                  </a:moveTo>
                  <a:lnTo>
                    <a:pt x="18" y="16"/>
                  </a:lnTo>
                  <a:lnTo>
                    <a:pt x="44" y="32"/>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97" name="Line 58"/>
            <p:cNvSpPr>
              <a:spLocks noChangeShapeType="1"/>
            </p:cNvSpPr>
            <p:nvPr/>
          </p:nvSpPr>
          <p:spPr bwMode="auto">
            <a:xfrm>
              <a:off x="1855" y="2516"/>
              <a:ext cx="44" cy="16"/>
            </a:xfrm>
            <a:prstGeom prst="line">
              <a:avLst/>
            </a:prstGeom>
            <a:noFill/>
            <a:ln w="41275">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98" name="Line 59"/>
            <p:cNvSpPr>
              <a:spLocks noChangeShapeType="1"/>
            </p:cNvSpPr>
            <p:nvPr/>
          </p:nvSpPr>
          <p:spPr bwMode="auto">
            <a:xfrm>
              <a:off x="1899" y="2532"/>
              <a:ext cx="44" cy="8"/>
            </a:xfrm>
            <a:prstGeom prst="line">
              <a:avLst/>
            </a:prstGeom>
            <a:noFill/>
            <a:ln w="41275">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299" name="Freeform 60"/>
            <p:cNvSpPr>
              <a:spLocks/>
            </p:cNvSpPr>
            <p:nvPr/>
          </p:nvSpPr>
          <p:spPr bwMode="auto">
            <a:xfrm>
              <a:off x="1943" y="2540"/>
              <a:ext cx="44" cy="0"/>
            </a:xfrm>
            <a:custGeom>
              <a:avLst/>
              <a:gdLst>
                <a:gd name="T0" fmla="*/ 0 w 44"/>
                <a:gd name="T1" fmla="*/ 18 w 44"/>
                <a:gd name="T2" fmla="*/ 44 w 44"/>
              </a:gdLst>
              <a:ahLst/>
              <a:cxnLst>
                <a:cxn ang="0">
                  <a:pos x="T0" y="0"/>
                </a:cxn>
                <a:cxn ang="0">
                  <a:pos x="T1" y="0"/>
                </a:cxn>
                <a:cxn ang="0">
                  <a:pos x="T2" y="0"/>
                </a:cxn>
              </a:cxnLst>
              <a:rect l="0" t="0" r="r" b="b"/>
              <a:pathLst>
                <a:path w="44">
                  <a:moveTo>
                    <a:pt x="0" y="0"/>
                  </a:moveTo>
                  <a:lnTo>
                    <a:pt x="18" y="0"/>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00" name="Freeform 61"/>
            <p:cNvSpPr>
              <a:spLocks/>
            </p:cNvSpPr>
            <p:nvPr/>
          </p:nvSpPr>
          <p:spPr bwMode="auto">
            <a:xfrm>
              <a:off x="1987" y="2516"/>
              <a:ext cx="44" cy="24"/>
            </a:xfrm>
            <a:custGeom>
              <a:avLst/>
              <a:gdLst>
                <a:gd name="T0" fmla="*/ 0 w 44"/>
                <a:gd name="T1" fmla="*/ 24 h 24"/>
                <a:gd name="T2" fmla="*/ 27 w 44"/>
                <a:gd name="T3" fmla="*/ 8 h 24"/>
                <a:gd name="T4" fmla="*/ 44 w 44"/>
                <a:gd name="T5" fmla="*/ 0 h 24"/>
              </a:gdLst>
              <a:ahLst/>
              <a:cxnLst>
                <a:cxn ang="0">
                  <a:pos x="T0" y="T1"/>
                </a:cxn>
                <a:cxn ang="0">
                  <a:pos x="T2" y="T3"/>
                </a:cxn>
                <a:cxn ang="0">
                  <a:pos x="T4" y="T5"/>
                </a:cxn>
              </a:cxnLst>
              <a:rect l="0" t="0" r="r" b="b"/>
              <a:pathLst>
                <a:path w="44" h="24">
                  <a:moveTo>
                    <a:pt x="0" y="24"/>
                  </a:moveTo>
                  <a:lnTo>
                    <a:pt x="27" y="8"/>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01" name="Freeform 62"/>
            <p:cNvSpPr>
              <a:spLocks/>
            </p:cNvSpPr>
            <p:nvPr/>
          </p:nvSpPr>
          <p:spPr bwMode="auto">
            <a:xfrm>
              <a:off x="2031" y="2516"/>
              <a:ext cx="35" cy="0"/>
            </a:xfrm>
            <a:custGeom>
              <a:avLst/>
              <a:gdLst>
                <a:gd name="T0" fmla="*/ 0 w 35"/>
                <a:gd name="T1" fmla="*/ 18 w 35"/>
                <a:gd name="T2" fmla="*/ 35 w 35"/>
              </a:gdLst>
              <a:ahLst/>
              <a:cxnLst>
                <a:cxn ang="0">
                  <a:pos x="T0" y="0"/>
                </a:cxn>
                <a:cxn ang="0">
                  <a:pos x="T1" y="0"/>
                </a:cxn>
                <a:cxn ang="0">
                  <a:pos x="T2" y="0"/>
                </a:cxn>
              </a:cxnLst>
              <a:rect l="0" t="0" r="r" b="b"/>
              <a:pathLst>
                <a:path w="35">
                  <a:moveTo>
                    <a:pt x="0" y="0"/>
                  </a:moveTo>
                  <a:lnTo>
                    <a:pt x="18" y="0"/>
                  </a:lnTo>
                  <a:lnTo>
                    <a:pt x="35"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02" name="Freeform 63"/>
            <p:cNvSpPr>
              <a:spLocks/>
            </p:cNvSpPr>
            <p:nvPr/>
          </p:nvSpPr>
          <p:spPr bwMode="auto">
            <a:xfrm>
              <a:off x="2066" y="2516"/>
              <a:ext cx="44" cy="0"/>
            </a:xfrm>
            <a:custGeom>
              <a:avLst/>
              <a:gdLst>
                <a:gd name="T0" fmla="*/ 0 w 44"/>
                <a:gd name="T1" fmla="*/ 18 w 44"/>
                <a:gd name="T2" fmla="*/ 44 w 44"/>
              </a:gdLst>
              <a:ahLst/>
              <a:cxnLst>
                <a:cxn ang="0">
                  <a:pos x="T0" y="0"/>
                </a:cxn>
                <a:cxn ang="0">
                  <a:pos x="T1" y="0"/>
                </a:cxn>
                <a:cxn ang="0">
                  <a:pos x="T2" y="0"/>
                </a:cxn>
              </a:cxnLst>
              <a:rect l="0" t="0" r="r" b="b"/>
              <a:pathLst>
                <a:path w="44">
                  <a:moveTo>
                    <a:pt x="0" y="0"/>
                  </a:moveTo>
                  <a:lnTo>
                    <a:pt x="18" y="0"/>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03" name="Freeform 64"/>
            <p:cNvSpPr>
              <a:spLocks/>
            </p:cNvSpPr>
            <p:nvPr/>
          </p:nvSpPr>
          <p:spPr bwMode="auto">
            <a:xfrm>
              <a:off x="2110" y="2516"/>
              <a:ext cx="44" cy="24"/>
            </a:xfrm>
            <a:custGeom>
              <a:avLst/>
              <a:gdLst>
                <a:gd name="T0" fmla="*/ 0 w 44"/>
                <a:gd name="T1" fmla="*/ 0 h 24"/>
                <a:gd name="T2" fmla="*/ 18 w 44"/>
                <a:gd name="T3" fmla="*/ 16 h 24"/>
                <a:gd name="T4" fmla="*/ 44 w 44"/>
                <a:gd name="T5" fmla="*/ 24 h 24"/>
              </a:gdLst>
              <a:ahLst/>
              <a:cxnLst>
                <a:cxn ang="0">
                  <a:pos x="T0" y="T1"/>
                </a:cxn>
                <a:cxn ang="0">
                  <a:pos x="T2" y="T3"/>
                </a:cxn>
                <a:cxn ang="0">
                  <a:pos x="T4" y="T5"/>
                </a:cxn>
              </a:cxnLst>
              <a:rect l="0" t="0" r="r" b="b"/>
              <a:pathLst>
                <a:path w="44" h="24">
                  <a:moveTo>
                    <a:pt x="0" y="0"/>
                  </a:moveTo>
                  <a:lnTo>
                    <a:pt x="18" y="16"/>
                  </a:lnTo>
                  <a:lnTo>
                    <a:pt x="44" y="24"/>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04" name="Freeform 65"/>
            <p:cNvSpPr>
              <a:spLocks/>
            </p:cNvSpPr>
            <p:nvPr/>
          </p:nvSpPr>
          <p:spPr bwMode="auto">
            <a:xfrm>
              <a:off x="2154" y="2532"/>
              <a:ext cx="44" cy="8"/>
            </a:xfrm>
            <a:custGeom>
              <a:avLst/>
              <a:gdLst>
                <a:gd name="T0" fmla="*/ 0 w 44"/>
                <a:gd name="T1" fmla="*/ 8 h 8"/>
                <a:gd name="T2" fmla="*/ 18 w 44"/>
                <a:gd name="T3" fmla="*/ 8 h 8"/>
                <a:gd name="T4" fmla="*/ 44 w 44"/>
                <a:gd name="T5" fmla="*/ 0 h 8"/>
              </a:gdLst>
              <a:ahLst/>
              <a:cxnLst>
                <a:cxn ang="0">
                  <a:pos x="T0" y="T1"/>
                </a:cxn>
                <a:cxn ang="0">
                  <a:pos x="T2" y="T3"/>
                </a:cxn>
                <a:cxn ang="0">
                  <a:pos x="T4" y="T5"/>
                </a:cxn>
              </a:cxnLst>
              <a:rect l="0" t="0" r="r" b="b"/>
              <a:pathLst>
                <a:path w="44" h="8">
                  <a:moveTo>
                    <a:pt x="0" y="8"/>
                  </a:moveTo>
                  <a:lnTo>
                    <a:pt x="18" y="8"/>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05" name="Freeform 66"/>
            <p:cNvSpPr>
              <a:spLocks/>
            </p:cNvSpPr>
            <p:nvPr/>
          </p:nvSpPr>
          <p:spPr bwMode="auto">
            <a:xfrm>
              <a:off x="2198" y="2532"/>
              <a:ext cx="44" cy="8"/>
            </a:xfrm>
            <a:custGeom>
              <a:avLst/>
              <a:gdLst>
                <a:gd name="T0" fmla="*/ 0 w 44"/>
                <a:gd name="T1" fmla="*/ 0 h 8"/>
                <a:gd name="T2" fmla="*/ 18 w 44"/>
                <a:gd name="T3" fmla="*/ 0 h 8"/>
                <a:gd name="T4" fmla="*/ 44 w 44"/>
                <a:gd name="T5" fmla="*/ 8 h 8"/>
              </a:gdLst>
              <a:ahLst/>
              <a:cxnLst>
                <a:cxn ang="0">
                  <a:pos x="T0" y="T1"/>
                </a:cxn>
                <a:cxn ang="0">
                  <a:pos x="T2" y="T3"/>
                </a:cxn>
                <a:cxn ang="0">
                  <a:pos x="T4" y="T5"/>
                </a:cxn>
              </a:cxnLst>
              <a:rect l="0" t="0" r="r" b="b"/>
              <a:pathLst>
                <a:path w="44" h="8">
                  <a:moveTo>
                    <a:pt x="0" y="0"/>
                  </a:moveTo>
                  <a:lnTo>
                    <a:pt x="18" y="0"/>
                  </a:lnTo>
                  <a:lnTo>
                    <a:pt x="44" y="8"/>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06" name="Freeform 67"/>
            <p:cNvSpPr>
              <a:spLocks/>
            </p:cNvSpPr>
            <p:nvPr/>
          </p:nvSpPr>
          <p:spPr bwMode="auto">
            <a:xfrm>
              <a:off x="2242" y="2532"/>
              <a:ext cx="44" cy="8"/>
            </a:xfrm>
            <a:custGeom>
              <a:avLst/>
              <a:gdLst>
                <a:gd name="T0" fmla="*/ 0 w 44"/>
                <a:gd name="T1" fmla="*/ 8 h 8"/>
                <a:gd name="T2" fmla="*/ 26 w 44"/>
                <a:gd name="T3" fmla="*/ 0 h 8"/>
                <a:gd name="T4" fmla="*/ 44 w 44"/>
                <a:gd name="T5" fmla="*/ 0 h 8"/>
              </a:gdLst>
              <a:ahLst/>
              <a:cxnLst>
                <a:cxn ang="0">
                  <a:pos x="T0" y="T1"/>
                </a:cxn>
                <a:cxn ang="0">
                  <a:pos x="T2" y="T3"/>
                </a:cxn>
                <a:cxn ang="0">
                  <a:pos x="T4" y="T5"/>
                </a:cxn>
              </a:cxnLst>
              <a:rect l="0" t="0" r="r" b="b"/>
              <a:pathLst>
                <a:path w="44" h="8">
                  <a:moveTo>
                    <a:pt x="0" y="8"/>
                  </a:moveTo>
                  <a:lnTo>
                    <a:pt x="26" y="0"/>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07" name="Freeform 68"/>
            <p:cNvSpPr>
              <a:spLocks/>
            </p:cNvSpPr>
            <p:nvPr/>
          </p:nvSpPr>
          <p:spPr bwMode="auto">
            <a:xfrm>
              <a:off x="2286" y="2532"/>
              <a:ext cx="35" cy="8"/>
            </a:xfrm>
            <a:custGeom>
              <a:avLst/>
              <a:gdLst>
                <a:gd name="T0" fmla="*/ 0 w 35"/>
                <a:gd name="T1" fmla="*/ 0 h 8"/>
                <a:gd name="T2" fmla="*/ 18 w 35"/>
                <a:gd name="T3" fmla="*/ 8 h 8"/>
                <a:gd name="T4" fmla="*/ 35 w 35"/>
                <a:gd name="T5" fmla="*/ 8 h 8"/>
              </a:gdLst>
              <a:ahLst/>
              <a:cxnLst>
                <a:cxn ang="0">
                  <a:pos x="T0" y="T1"/>
                </a:cxn>
                <a:cxn ang="0">
                  <a:pos x="T2" y="T3"/>
                </a:cxn>
                <a:cxn ang="0">
                  <a:pos x="T4" y="T5"/>
                </a:cxn>
              </a:cxnLst>
              <a:rect l="0" t="0" r="r" b="b"/>
              <a:pathLst>
                <a:path w="35" h="8">
                  <a:moveTo>
                    <a:pt x="0" y="0"/>
                  </a:moveTo>
                  <a:lnTo>
                    <a:pt x="18" y="8"/>
                  </a:lnTo>
                  <a:lnTo>
                    <a:pt x="35" y="8"/>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08" name="Freeform 69"/>
            <p:cNvSpPr>
              <a:spLocks/>
            </p:cNvSpPr>
            <p:nvPr/>
          </p:nvSpPr>
          <p:spPr bwMode="auto">
            <a:xfrm>
              <a:off x="2321" y="2508"/>
              <a:ext cx="44" cy="32"/>
            </a:xfrm>
            <a:custGeom>
              <a:avLst/>
              <a:gdLst>
                <a:gd name="T0" fmla="*/ 0 w 44"/>
                <a:gd name="T1" fmla="*/ 32 h 32"/>
                <a:gd name="T2" fmla="*/ 9 w 44"/>
                <a:gd name="T3" fmla="*/ 24 h 32"/>
                <a:gd name="T4" fmla="*/ 18 w 44"/>
                <a:gd name="T5" fmla="*/ 16 h 32"/>
                <a:gd name="T6" fmla="*/ 35 w 44"/>
                <a:gd name="T7" fmla="*/ 8 h 32"/>
                <a:gd name="T8" fmla="*/ 44 w 44"/>
                <a:gd name="T9" fmla="*/ 0 h 32"/>
              </a:gdLst>
              <a:ahLst/>
              <a:cxnLst>
                <a:cxn ang="0">
                  <a:pos x="T0" y="T1"/>
                </a:cxn>
                <a:cxn ang="0">
                  <a:pos x="T2" y="T3"/>
                </a:cxn>
                <a:cxn ang="0">
                  <a:pos x="T4" y="T5"/>
                </a:cxn>
                <a:cxn ang="0">
                  <a:pos x="T6" y="T7"/>
                </a:cxn>
                <a:cxn ang="0">
                  <a:pos x="T8" y="T9"/>
                </a:cxn>
              </a:cxnLst>
              <a:rect l="0" t="0" r="r" b="b"/>
              <a:pathLst>
                <a:path w="44" h="32">
                  <a:moveTo>
                    <a:pt x="0" y="32"/>
                  </a:moveTo>
                  <a:lnTo>
                    <a:pt x="9" y="24"/>
                  </a:lnTo>
                  <a:lnTo>
                    <a:pt x="18" y="16"/>
                  </a:lnTo>
                  <a:lnTo>
                    <a:pt x="35" y="8"/>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09" name="Freeform 70"/>
            <p:cNvSpPr>
              <a:spLocks/>
            </p:cNvSpPr>
            <p:nvPr/>
          </p:nvSpPr>
          <p:spPr bwMode="auto">
            <a:xfrm>
              <a:off x="2365" y="2508"/>
              <a:ext cx="44" cy="8"/>
            </a:xfrm>
            <a:custGeom>
              <a:avLst/>
              <a:gdLst>
                <a:gd name="T0" fmla="*/ 0 w 44"/>
                <a:gd name="T1" fmla="*/ 0 h 8"/>
                <a:gd name="T2" fmla="*/ 9 w 44"/>
                <a:gd name="T3" fmla="*/ 0 h 8"/>
                <a:gd name="T4" fmla="*/ 18 w 44"/>
                <a:gd name="T5" fmla="*/ 0 h 8"/>
                <a:gd name="T6" fmla="*/ 35 w 44"/>
                <a:gd name="T7" fmla="*/ 8 h 8"/>
                <a:gd name="T8" fmla="*/ 44 w 44"/>
                <a:gd name="T9" fmla="*/ 8 h 8"/>
              </a:gdLst>
              <a:ahLst/>
              <a:cxnLst>
                <a:cxn ang="0">
                  <a:pos x="T0" y="T1"/>
                </a:cxn>
                <a:cxn ang="0">
                  <a:pos x="T2" y="T3"/>
                </a:cxn>
                <a:cxn ang="0">
                  <a:pos x="T4" y="T5"/>
                </a:cxn>
                <a:cxn ang="0">
                  <a:pos x="T6" y="T7"/>
                </a:cxn>
                <a:cxn ang="0">
                  <a:pos x="T8" y="T9"/>
                </a:cxn>
              </a:cxnLst>
              <a:rect l="0" t="0" r="r" b="b"/>
              <a:pathLst>
                <a:path w="44" h="8">
                  <a:moveTo>
                    <a:pt x="0" y="0"/>
                  </a:moveTo>
                  <a:lnTo>
                    <a:pt x="9" y="0"/>
                  </a:lnTo>
                  <a:lnTo>
                    <a:pt x="18" y="0"/>
                  </a:lnTo>
                  <a:lnTo>
                    <a:pt x="35" y="8"/>
                  </a:lnTo>
                  <a:lnTo>
                    <a:pt x="44" y="8"/>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10" name="Freeform 71"/>
            <p:cNvSpPr>
              <a:spLocks/>
            </p:cNvSpPr>
            <p:nvPr/>
          </p:nvSpPr>
          <p:spPr bwMode="auto">
            <a:xfrm>
              <a:off x="2409" y="2492"/>
              <a:ext cx="44" cy="24"/>
            </a:xfrm>
            <a:custGeom>
              <a:avLst/>
              <a:gdLst>
                <a:gd name="T0" fmla="*/ 0 w 44"/>
                <a:gd name="T1" fmla="*/ 24 h 24"/>
                <a:gd name="T2" fmla="*/ 9 w 44"/>
                <a:gd name="T3" fmla="*/ 16 h 24"/>
                <a:gd name="T4" fmla="*/ 18 w 44"/>
                <a:gd name="T5" fmla="*/ 8 h 24"/>
                <a:gd name="T6" fmla="*/ 35 w 44"/>
                <a:gd name="T7" fmla="*/ 8 h 24"/>
                <a:gd name="T8" fmla="*/ 44 w 44"/>
                <a:gd name="T9" fmla="*/ 0 h 24"/>
              </a:gdLst>
              <a:ahLst/>
              <a:cxnLst>
                <a:cxn ang="0">
                  <a:pos x="T0" y="T1"/>
                </a:cxn>
                <a:cxn ang="0">
                  <a:pos x="T2" y="T3"/>
                </a:cxn>
                <a:cxn ang="0">
                  <a:pos x="T4" y="T5"/>
                </a:cxn>
                <a:cxn ang="0">
                  <a:pos x="T6" y="T7"/>
                </a:cxn>
                <a:cxn ang="0">
                  <a:pos x="T8" y="T9"/>
                </a:cxn>
              </a:cxnLst>
              <a:rect l="0" t="0" r="r" b="b"/>
              <a:pathLst>
                <a:path w="44" h="24">
                  <a:moveTo>
                    <a:pt x="0" y="24"/>
                  </a:moveTo>
                  <a:lnTo>
                    <a:pt x="9" y="16"/>
                  </a:lnTo>
                  <a:lnTo>
                    <a:pt x="18" y="8"/>
                  </a:lnTo>
                  <a:lnTo>
                    <a:pt x="35" y="8"/>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11" name="Freeform 72"/>
            <p:cNvSpPr>
              <a:spLocks/>
            </p:cNvSpPr>
            <p:nvPr/>
          </p:nvSpPr>
          <p:spPr bwMode="auto">
            <a:xfrm>
              <a:off x="2453" y="2492"/>
              <a:ext cx="44" cy="8"/>
            </a:xfrm>
            <a:custGeom>
              <a:avLst/>
              <a:gdLst>
                <a:gd name="T0" fmla="*/ 0 w 44"/>
                <a:gd name="T1" fmla="*/ 0 h 8"/>
                <a:gd name="T2" fmla="*/ 18 w 44"/>
                <a:gd name="T3" fmla="*/ 0 h 8"/>
                <a:gd name="T4" fmla="*/ 44 w 44"/>
                <a:gd name="T5" fmla="*/ 8 h 8"/>
              </a:gdLst>
              <a:ahLst/>
              <a:cxnLst>
                <a:cxn ang="0">
                  <a:pos x="T0" y="T1"/>
                </a:cxn>
                <a:cxn ang="0">
                  <a:pos x="T2" y="T3"/>
                </a:cxn>
                <a:cxn ang="0">
                  <a:pos x="T4" y="T5"/>
                </a:cxn>
              </a:cxnLst>
              <a:rect l="0" t="0" r="r" b="b"/>
              <a:pathLst>
                <a:path w="44" h="8">
                  <a:moveTo>
                    <a:pt x="0" y="0"/>
                  </a:moveTo>
                  <a:lnTo>
                    <a:pt x="18" y="0"/>
                  </a:lnTo>
                  <a:lnTo>
                    <a:pt x="44" y="8"/>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12" name="Freeform 73"/>
            <p:cNvSpPr>
              <a:spLocks/>
            </p:cNvSpPr>
            <p:nvPr/>
          </p:nvSpPr>
          <p:spPr bwMode="auto">
            <a:xfrm>
              <a:off x="2497" y="2500"/>
              <a:ext cx="44" cy="0"/>
            </a:xfrm>
            <a:custGeom>
              <a:avLst/>
              <a:gdLst>
                <a:gd name="T0" fmla="*/ 0 w 44"/>
                <a:gd name="T1" fmla="*/ 18 w 44"/>
                <a:gd name="T2" fmla="*/ 44 w 44"/>
              </a:gdLst>
              <a:ahLst/>
              <a:cxnLst>
                <a:cxn ang="0">
                  <a:pos x="T0" y="0"/>
                </a:cxn>
                <a:cxn ang="0">
                  <a:pos x="T1" y="0"/>
                </a:cxn>
                <a:cxn ang="0">
                  <a:pos x="T2" y="0"/>
                </a:cxn>
              </a:cxnLst>
              <a:rect l="0" t="0" r="r" b="b"/>
              <a:pathLst>
                <a:path w="44">
                  <a:moveTo>
                    <a:pt x="0" y="0"/>
                  </a:moveTo>
                  <a:lnTo>
                    <a:pt x="18" y="0"/>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13" name="Freeform 74"/>
            <p:cNvSpPr>
              <a:spLocks/>
            </p:cNvSpPr>
            <p:nvPr/>
          </p:nvSpPr>
          <p:spPr bwMode="auto">
            <a:xfrm>
              <a:off x="2541" y="2500"/>
              <a:ext cx="44" cy="40"/>
            </a:xfrm>
            <a:custGeom>
              <a:avLst/>
              <a:gdLst>
                <a:gd name="T0" fmla="*/ 0 w 44"/>
                <a:gd name="T1" fmla="*/ 0 h 40"/>
                <a:gd name="T2" fmla="*/ 9 w 44"/>
                <a:gd name="T3" fmla="*/ 8 h 40"/>
                <a:gd name="T4" fmla="*/ 26 w 44"/>
                <a:gd name="T5" fmla="*/ 16 h 40"/>
                <a:gd name="T6" fmla="*/ 44 w 44"/>
                <a:gd name="T7" fmla="*/ 40 h 40"/>
              </a:gdLst>
              <a:ahLst/>
              <a:cxnLst>
                <a:cxn ang="0">
                  <a:pos x="T0" y="T1"/>
                </a:cxn>
                <a:cxn ang="0">
                  <a:pos x="T2" y="T3"/>
                </a:cxn>
                <a:cxn ang="0">
                  <a:pos x="T4" y="T5"/>
                </a:cxn>
                <a:cxn ang="0">
                  <a:pos x="T6" y="T7"/>
                </a:cxn>
              </a:cxnLst>
              <a:rect l="0" t="0" r="r" b="b"/>
              <a:pathLst>
                <a:path w="44" h="40">
                  <a:moveTo>
                    <a:pt x="0" y="0"/>
                  </a:moveTo>
                  <a:lnTo>
                    <a:pt x="9" y="8"/>
                  </a:lnTo>
                  <a:lnTo>
                    <a:pt x="26" y="16"/>
                  </a:lnTo>
                  <a:lnTo>
                    <a:pt x="44" y="4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14" name="Freeform 75"/>
            <p:cNvSpPr>
              <a:spLocks/>
            </p:cNvSpPr>
            <p:nvPr/>
          </p:nvSpPr>
          <p:spPr bwMode="auto">
            <a:xfrm>
              <a:off x="2585" y="2540"/>
              <a:ext cx="35" cy="16"/>
            </a:xfrm>
            <a:custGeom>
              <a:avLst/>
              <a:gdLst>
                <a:gd name="T0" fmla="*/ 0 w 35"/>
                <a:gd name="T1" fmla="*/ 0 h 16"/>
                <a:gd name="T2" fmla="*/ 18 w 35"/>
                <a:gd name="T3" fmla="*/ 8 h 16"/>
                <a:gd name="T4" fmla="*/ 35 w 35"/>
                <a:gd name="T5" fmla="*/ 16 h 16"/>
              </a:gdLst>
              <a:ahLst/>
              <a:cxnLst>
                <a:cxn ang="0">
                  <a:pos x="T0" y="T1"/>
                </a:cxn>
                <a:cxn ang="0">
                  <a:pos x="T2" y="T3"/>
                </a:cxn>
                <a:cxn ang="0">
                  <a:pos x="T4" y="T5"/>
                </a:cxn>
              </a:cxnLst>
              <a:rect l="0" t="0" r="r" b="b"/>
              <a:pathLst>
                <a:path w="35" h="16">
                  <a:moveTo>
                    <a:pt x="0" y="0"/>
                  </a:moveTo>
                  <a:lnTo>
                    <a:pt x="18" y="8"/>
                  </a:lnTo>
                  <a:lnTo>
                    <a:pt x="35" y="16"/>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15" name="Line 76"/>
            <p:cNvSpPr>
              <a:spLocks noChangeShapeType="1"/>
            </p:cNvSpPr>
            <p:nvPr/>
          </p:nvSpPr>
          <p:spPr bwMode="auto">
            <a:xfrm>
              <a:off x="2620" y="2556"/>
              <a:ext cx="44" cy="0"/>
            </a:xfrm>
            <a:prstGeom prst="line">
              <a:avLst/>
            </a:prstGeom>
            <a:noFill/>
            <a:ln w="41275">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16" name="Freeform 77"/>
            <p:cNvSpPr>
              <a:spLocks/>
            </p:cNvSpPr>
            <p:nvPr/>
          </p:nvSpPr>
          <p:spPr bwMode="auto">
            <a:xfrm>
              <a:off x="2664" y="2548"/>
              <a:ext cx="44" cy="8"/>
            </a:xfrm>
            <a:custGeom>
              <a:avLst/>
              <a:gdLst>
                <a:gd name="T0" fmla="*/ 0 w 44"/>
                <a:gd name="T1" fmla="*/ 8 h 8"/>
                <a:gd name="T2" fmla="*/ 18 w 44"/>
                <a:gd name="T3" fmla="*/ 0 h 8"/>
                <a:gd name="T4" fmla="*/ 44 w 44"/>
                <a:gd name="T5" fmla="*/ 0 h 8"/>
              </a:gdLst>
              <a:ahLst/>
              <a:cxnLst>
                <a:cxn ang="0">
                  <a:pos x="T0" y="T1"/>
                </a:cxn>
                <a:cxn ang="0">
                  <a:pos x="T2" y="T3"/>
                </a:cxn>
                <a:cxn ang="0">
                  <a:pos x="T4" y="T5"/>
                </a:cxn>
              </a:cxnLst>
              <a:rect l="0" t="0" r="r" b="b"/>
              <a:pathLst>
                <a:path w="44" h="8">
                  <a:moveTo>
                    <a:pt x="0" y="8"/>
                  </a:moveTo>
                  <a:lnTo>
                    <a:pt x="18" y="0"/>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17" name="Freeform 78"/>
            <p:cNvSpPr>
              <a:spLocks/>
            </p:cNvSpPr>
            <p:nvPr/>
          </p:nvSpPr>
          <p:spPr bwMode="auto">
            <a:xfrm>
              <a:off x="2708" y="2548"/>
              <a:ext cx="44" cy="8"/>
            </a:xfrm>
            <a:custGeom>
              <a:avLst/>
              <a:gdLst>
                <a:gd name="T0" fmla="*/ 0 w 44"/>
                <a:gd name="T1" fmla="*/ 0 h 8"/>
                <a:gd name="T2" fmla="*/ 18 w 44"/>
                <a:gd name="T3" fmla="*/ 0 h 8"/>
                <a:gd name="T4" fmla="*/ 44 w 44"/>
                <a:gd name="T5" fmla="*/ 8 h 8"/>
              </a:gdLst>
              <a:ahLst/>
              <a:cxnLst>
                <a:cxn ang="0">
                  <a:pos x="T0" y="T1"/>
                </a:cxn>
                <a:cxn ang="0">
                  <a:pos x="T2" y="T3"/>
                </a:cxn>
                <a:cxn ang="0">
                  <a:pos x="T4" y="T5"/>
                </a:cxn>
              </a:cxnLst>
              <a:rect l="0" t="0" r="r" b="b"/>
              <a:pathLst>
                <a:path w="44" h="8">
                  <a:moveTo>
                    <a:pt x="0" y="0"/>
                  </a:moveTo>
                  <a:lnTo>
                    <a:pt x="18" y="0"/>
                  </a:lnTo>
                  <a:lnTo>
                    <a:pt x="44" y="8"/>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18" name="Freeform 79"/>
            <p:cNvSpPr>
              <a:spLocks/>
            </p:cNvSpPr>
            <p:nvPr/>
          </p:nvSpPr>
          <p:spPr bwMode="auto">
            <a:xfrm>
              <a:off x="2752" y="2556"/>
              <a:ext cx="44" cy="9"/>
            </a:xfrm>
            <a:custGeom>
              <a:avLst/>
              <a:gdLst>
                <a:gd name="T0" fmla="*/ 0 w 44"/>
                <a:gd name="T1" fmla="*/ 0 h 9"/>
                <a:gd name="T2" fmla="*/ 18 w 44"/>
                <a:gd name="T3" fmla="*/ 9 h 9"/>
                <a:gd name="T4" fmla="*/ 44 w 44"/>
                <a:gd name="T5" fmla="*/ 9 h 9"/>
              </a:gdLst>
              <a:ahLst/>
              <a:cxnLst>
                <a:cxn ang="0">
                  <a:pos x="T0" y="T1"/>
                </a:cxn>
                <a:cxn ang="0">
                  <a:pos x="T2" y="T3"/>
                </a:cxn>
                <a:cxn ang="0">
                  <a:pos x="T4" y="T5"/>
                </a:cxn>
              </a:cxnLst>
              <a:rect l="0" t="0" r="r" b="b"/>
              <a:pathLst>
                <a:path w="44" h="9">
                  <a:moveTo>
                    <a:pt x="0" y="0"/>
                  </a:moveTo>
                  <a:lnTo>
                    <a:pt x="18" y="9"/>
                  </a:lnTo>
                  <a:lnTo>
                    <a:pt x="44" y="9"/>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19" name="Freeform 80"/>
            <p:cNvSpPr>
              <a:spLocks/>
            </p:cNvSpPr>
            <p:nvPr/>
          </p:nvSpPr>
          <p:spPr bwMode="auto">
            <a:xfrm>
              <a:off x="2796" y="2556"/>
              <a:ext cx="44" cy="9"/>
            </a:xfrm>
            <a:custGeom>
              <a:avLst/>
              <a:gdLst>
                <a:gd name="T0" fmla="*/ 0 w 44"/>
                <a:gd name="T1" fmla="*/ 9 h 9"/>
                <a:gd name="T2" fmla="*/ 26 w 44"/>
                <a:gd name="T3" fmla="*/ 9 h 9"/>
                <a:gd name="T4" fmla="*/ 44 w 44"/>
                <a:gd name="T5" fmla="*/ 0 h 9"/>
              </a:gdLst>
              <a:ahLst/>
              <a:cxnLst>
                <a:cxn ang="0">
                  <a:pos x="T0" y="T1"/>
                </a:cxn>
                <a:cxn ang="0">
                  <a:pos x="T2" y="T3"/>
                </a:cxn>
                <a:cxn ang="0">
                  <a:pos x="T4" y="T5"/>
                </a:cxn>
              </a:cxnLst>
              <a:rect l="0" t="0" r="r" b="b"/>
              <a:pathLst>
                <a:path w="44" h="9">
                  <a:moveTo>
                    <a:pt x="0" y="9"/>
                  </a:moveTo>
                  <a:lnTo>
                    <a:pt x="26" y="9"/>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20" name="Freeform 81"/>
            <p:cNvSpPr>
              <a:spLocks/>
            </p:cNvSpPr>
            <p:nvPr/>
          </p:nvSpPr>
          <p:spPr bwMode="auto">
            <a:xfrm>
              <a:off x="2840" y="2548"/>
              <a:ext cx="35" cy="8"/>
            </a:xfrm>
            <a:custGeom>
              <a:avLst/>
              <a:gdLst>
                <a:gd name="T0" fmla="*/ 0 w 35"/>
                <a:gd name="T1" fmla="*/ 8 h 8"/>
                <a:gd name="T2" fmla="*/ 18 w 35"/>
                <a:gd name="T3" fmla="*/ 0 h 8"/>
                <a:gd name="T4" fmla="*/ 26 w 35"/>
                <a:gd name="T5" fmla="*/ 0 h 8"/>
                <a:gd name="T6" fmla="*/ 35 w 35"/>
                <a:gd name="T7" fmla="*/ 0 h 8"/>
              </a:gdLst>
              <a:ahLst/>
              <a:cxnLst>
                <a:cxn ang="0">
                  <a:pos x="T0" y="T1"/>
                </a:cxn>
                <a:cxn ang="0">
                  <a:pos x="T2" y="T3"/>
                </a:cxn>
                <a:cxn ang="0">
                  <a:pos x="T4" y="T5"/>
                </a:cxn>
                <a:cxn ang="0">
                  <a:pos x="T6" y="T7"/>
                </a:cxn>
              </a:cxnLst>
              <a:rect l="0" t="0" r="r" b="b"/>
              <a:pathLst>
                <a:path w="35" h="8">
                  <a:moveTo>
                    <a:pt x="0" y="8"/>
                  </a:moveTo>
                  <a:lnTo>
                    <a:pt x="18" y="0"/>
                  </a:lnTo>
                  <a:lnTo>
                    <a:pt x="26" y="0"/>
                  </a:lnTo>
                  <a:lnTo>
                    <a:pt x="35"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21" name="Freeform 82"/>
            <p:cNvSpPr>
              <a:spLocks/>
            </p:cNvSpPr>
            <p:nvPr/>
          </p:nvSpPr>
          <p:spPr bwMode="auto">
            <a:xfrm>
              <a:off x="2875" y="2548"/>
              <a:ext cx="44" cy="73"/>
            </a:xfrm>
            <a:custGeom>
              <a:avLst/>
              <a:gdLst>
                <a:gd name="T0" fmla="*/ 0 w 44"/>
                <a:gd name="T1" fmla="*/ 0 h 73"/>
                <a:gd name="T2" fmla="*/ 9 w 44"/>
                <a:gd name="T3" fmla="*/ 17 h 73"/>
                <a:gd name="T4" fmla="*/ 18 w 44"/>
                <a:gd name="T5" fmla="*/ 33 h 73"/>
                <a:gd name="T6" fmla="*/ 35 w 44"/>
                <a:gd name="T7" fmla="*/ 57 h 73"/>
                <a:gd name="T8" fmla="*/ 44 w 44"/>
                <a:gd name="T9" fmla="*/ 73 h 73"/>
              </a:gdLst>
              <a:ahLst/>
              <a:cxnLst>
                <a:cxn ang="0">
                  <a:pos x="T0" y="T1"/>
                </a:cxn>
                <a:cxn ang="0">
                  <a:pos x="T2" y="T3"/>
                </a:cxn>
                <a:cxn ang="0">
                  <a:pos x="T4" y="T5"/>
                </a:cxn>
                <a:cxn ang="0">
                  <a:pos x="T6" y="T7"/>
                </a:cxn>
                <a:cxn ang="0">
                  <a:pos x="T8" y="T9"/>
                </a:cxn>
              </a:cxnLst>
              <a:rect l="0" t="0" r="r" b="b"/>
              <a:pathLst>
                <a:path w="44" h="73">
                  <a:moveTo>
                    <a:pt x="0" y="0"/>
                  </a:moveTo>
                  <a:lnTo>
                    <a:pt x="9" y="17"/>
                  </a:lnTo>
                  <a:lnTo>
                    <a:pt x="18" y="33"/>
                  </a:lnTo>
                  <a:lnTo>
                    <a:pt x="35" y="57"/>
                  </a:lnTo>
                  <a:lnTo>
                    <a:pt x="44" y="73"/>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22" name="Freeform 83"/>
            <p:cNvSpPr>
              <a:spLocks/>
            </p:cNvSpPr>
            <p:nvPr/>
          </p:nvSpPr>
          <p:spPr bwMode="auto">
            <a:xfrm>
              <a:off x="2919" y="2613"/>
              <a:ext cx="44" cy="8"/>
            </a:xfrm>
            <a:custGeom>
              <a:avLst/>
              <a:gdLst>
                <a:gd name="T0" fmla="*/ 0 w 44"/>
                <a:gd name="T1" fmla="*/ 8 h 8"/>
                <a:gd name="T2" fmla="*/ 9 w 44"/>
                <a:gd name="T3" fmla="*/ 8 h 8"/>
                <a:gd name="T4" fmla="*/ 18 w 44"/>
                <a:gd name="T5" fmla="*/ 8 h 8"/>
                <a:gd name="T6" fmla="*/ 35 w 44"/>
                <a:gd name="T7" fmla="*/ 0 h 8"/>
                <a:gd name="T8" fmla="*/ 44 w 44"/>
                <a:gd name="T9" fmla="*/ 0 h 8"/>
              </a:gdLst>
              <a:ahLst/>
              <a:cxnLst>
                <a:cxn ang="0">
                  <a:pos x="T0" y="T1"/>
                </a:cxn>
                <a:cxn ang="0">
                  <a:pos x="T2" y="T3"/>
                </a:cxn>
                <a:cxn ang="0">
                  <a:pos x="T4" y="T5"/>
                </a:cxn>
                <a:cxn ang="0">
                  <a:pos x="T6" y="T7"/>
                </a:cxn>
                <a:cxn ang="0">
                  <a:pos x="T8" y="T9"/>
                </a:cxn>
              </a:cxnLst>
              <a:rect l="0" t="0" r="r" b="b"/>
              <a:pathLst>
                <a:path w="44" h="8">
                  <a:moveTo>
                    <a:pt x="0" y="8"/>
                  </a:moveTo>
                  <a:lnTo>
                    <a:pt x="9" y="8"/>
                  </a:lnTo>
                  <a:lnTo>
                    <a:pt x="18" y="8"/>
                  </a:lnTo>
                  <a:lnTo>
                    <a:pt x="35" y="0"/>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23" name="Freeform 84"/>
            <p:cNvSpPr>
              <a:spLocks/>
            </p:cNvSpPr>
            <p:nvPr/>
          </p:nvSpPr>
          <p:spPr bwMode="auto">
            <a:xfrm>
              <a:off x="2963" y="2613"/>
              <a:ext cx="44" cy="0"/>
            </a:xfrm>
            <a:custGeom>
              <a:avLst/>
              <a:gdLst>
                <a:gd name="T0" fmla="*/ 0 w 44"/>
                <a:gd name="T1" fmla="*/ 18 w 44"/>
                <a:gd name="T2" fmla="*/ 44 w 44"/>
              </a:gdLst>
              <a:ahLst/>
              <a:cxnLst>
                <a:cxn ang="0">
                  <a:pos x="T0" y="0"/>
                </a:cxn>
                <a:cxn ang="0">
                  <a:pos x="T1" y="0"/>
                </a:cxn>
                <a:cxn ang="0">
                  <a:pos x="T2" y="0"/>
                </a:cxn>
              </a:cxnLst>
              <a:rect l="0" t="0" r="r" b="b"/>
              <a:pathLst>
                <a:path w="44">
                  <a:moveTo>
                    <a:pt x="0" y="0"/>
                  </a:moveTo>
                  <a:lnTo>
                    <a:pt x="18" y="0"/>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24" name="Freeform 85"/>
            <p:cNvSpPr>
              <a:spLocks/>
            </p:cNvSpPr>
            <p:nvPr/>
          </p:nvSpPr>
          <p:spPr bwMode="auto">
            <a:xfrm>
              <a:off x="3007" y="2597"/>
              <a:ext cx="44" cy="16"/>
            </a:xfrm>
            <a:custGeom>
              <a:avLst/>
              <a:gdLst>
                <a:gd name="T0" fmla="*/ 0 w 44"/>
                <a:gd name="T1" fmla="*/ 16 h 16"/>
                <a:gd name="T2" fmla="*/ 18 w 44"/>
                <a:gd name="T3" fmla="*/ 8 h 16"/>
                <a:gd name="T4" fmla="*/ 44 w 44"/>
                <a:gd name="T5" fmla="*/ 0 h 16"/>
              </a:gdLst>
              <a:ahLst/>
              <a:cxnLst>
                <a:cxn ang="0">
                  <a:pos x="T0" y="T1"/>
                </a:cxn>
                <a:cxn ang="0">
                  <a:pos x="T2" y="T3"/>
                </a:cxn>
                <a:cxn ang="0">
                  <a:pos x="T4" y="T5"/>
                </a:cxn>
              </a:cxnLst>
              <a:rect l="0" t="0" r="r" b="b"/>
              <a:pathLst>
                <a:path w="44" h="16">
                  <a:moveTo>
                    <a:pt x="0" y="16"/>
                  </a:moveTo>
                  <a:lnTo>
                    <a:pt x="18" y="8"/>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25" name="Freeform 86"/>
            <p:cNvSpPr>
              <a:spLocks/>
            </p:cNvSpPr>
            <p:nvPr/>
          </p:nvSpPr>
          <p:spPr bwMode="auto">
            <a:xfrm>
              <a:off x="3051" y="2597"/>
              <a:ext cx="44" cy="0"/>
            </a:xfrm>
            <a:custGeom>
              <a:avLst/>
              <a:gdLst>
                <a:gd name="T0" fmla="*/ 0 w 44"/>
                <a:gd name="T1" fmla="*/ 18 w 44"/>
                <a:gd name="T2" fmla="*/ 44 w 44"/>
              </a:gdLst>
              <a:ahLst/>
              <a:cxnLst>
                <a:cxn ang="0">
                  <a:pos x="T0" y="0"/>
                </a:cxn>
                <a:cxn ang="0">
                  <a:pos x="T1" y="0"/>
                </a:cxn>
                <a:cxn ang="0">
                  <a:pos x="T2" y="0"/>
                </a:cxn>
              </a:cxnLst>
              <a:rect l="0" t="0" r="r" b="b"/>
              <a:pathLst>
                <a:path w="44">
                  <a:moveTo>
                    <a:pt x="0" y="0"/>
                  </a:moveTo>
                  <a:lnTo>
                    <a:pt x="18" y="0"/>
                  </a:lnTo>
                  <a:lnTo>
                    <a:pt x="44"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26" name="Line 87"/>
            <p:cNvSpPr>
              <a:spLocks noChangeShapeType="1"/>
            </p:cNvSpPr>
            <p:nvPr/>
          </p:nvSpPr>
          <p:spPr bwMode="auto">
            <a:xfrm flipV="1">
              <a:off x="3095" y="2589"/>
              <a:ext cx="44" cy="8"/>
            </a:xfrm>
            <a:prstGeom prst="line">
              <a:avLst/>
            </a:prstGeom>
            <a:noFill/>
            <a:ln w="41275">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27" name="Line 88"/>
            <p:cNvSpPr>
              <a:spLocks noChangeShapeType="1"/>
            </p:cNvSpPr>
            <p:nvPr/>
          </p:nvSpPr>
          <p:spPr bwMode="auto">
            <a:xfrm flipV="1">
              <a:off x="3139" y="2573"/>
              <a:ext cx="35" cy="16"/>
            </a:xfrm>
            <a:prstGeom prst="line">
              <a:avLst/>
            </a:prstGeom>
            <a:noFill/>
            <a:ln w="41275">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28" name="Freeform 89"/>
            <p:cNvSpPr>
              <a:spLocks/>
            </p:cNvSpPr>
            <p:nvPr/>
          </p:nvSpPr>
          <p:spPr bwMode="auto">
            <a:xfrm>
              <a:off x="3306" y="2621"/>
              <a:ext cx="431" cy="8"/>
            </a:xfrm>
            <a:custGeom>
              <a:avLst/>
              <a:gdLst>
                <a:gd name="T0" fmla="*/ 0 w 431"/>
                <a:gd name="T1" fmla="*/ 0 h 8"/>
                <a:gd name="T2" fmla="*/ 220 w 431"/>
                <a:gd name="T3" fmla="*/ 8 h 8"/>
                <a:gd name="T4" fmla="*/ 431 w 431"/>
                <a:gd name="T5" fmla="*/ 8 h 8"/>
              </a:gdLst>
              <a:ahLst/>
              <a:cxnLst>
                <a:cxn ang="0">
                  <a:pos x="T0" y="T1"/>
                </a:cxn>
                <a:cxn ang="0">
                  <a:pos x="T2" y="T3"/>
                </a:cxn>
                <a:cxn ang="0">
                  <a:pos x="T4" y="T5"/>
                </a:cxn>
              </a:cxnLst>
              <a:rect l="0" t="0" r="r" b="b"/>
              <a:pathLst>
                <a:path w="431" h="8">
                  <a:moveTo>
                    <a:pt x="0" y="0"/>
                  </a:moveTo>
                  <a:lnTo>
                    <a:pt x="220" y="8"/>
                  </a:lnTo>
                  <a:lnTo>
                    <a:pt x="431" y="8"/>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29" name="Freeform 90"/>
            <p:cNvSpPr>
              <a:spLocks/>
            </p:cNvSpPr>
            <p:nvPr/>
          </p:nvSpPr>
          <p:spPr bwMode="auto">
            <a:xfrm>
              <a:off x="3737" y="2613"/>
              <a:ext cx="422" cy="16"/>
            </a:xfrm>
            <a:custGeom>
              <a:avLst/>
              <a:gdLst>
                <a:gd name="T0" fmla="*/ 0 w 422"/>
                <a:gd name="T1" fmla="*/ 16 h 16"/>
                <a:gd name="T2" fmla="*/ 211 w 422"/>
                <a:gd name="T3" fmla="*/ 8 h 16"/>
                <a:gd name="T4" fmla="*/ 422 w 422"/>
                <a:gd name="T5" fmla="*/ 0 h 16"/>
              </a:gdLst>
              <a:ahLst/>
              <a:cxnLst>
                <a:cxn ang="0">
                  <a:pos x="T0" y="T1"/>
                </a:cxn>
                <a:cxn ang="0">
                  <a:pos x="T2" y="T3"/>
                </a:cxn>
                <a:cxn ang="0">
                  <a:pos x="T4" y="T5"/>
                </a:cxn>
              </a:cxnLst>
              <a:rect l="0" t="0" r="r" b="b"/>
              <a:pathLst>
                <a:path w="422" h="16">
                  <a:moveTo>
                    <a:pt x="0" y="16"/>
                  </a:moveTo>
                  <a:lnTo>
                    <a:pt x="211" y="8"/>
                  </a:lnTo>
                  <a:lnTo>
                    <a:pt x="422" y="0"/>
                  </a:lnTo>
                </a:path>
              </a:pathLst>
            </a:custGeom>
            <a:noFill/>
            <a:ln w="4127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30" name="Line 91"/>
            <p:cNvSpPr>
              <a:spLocks noChangeShapeType="1"/>
            </p:cNvSpPr>
            <p:nvPr/>
          </p:nvSpPr>
          <p:spPr bwMode="auto">
            <a:xfrm flipV="1">
              <a:off x="4159" y="2605"/>
              <a:ext cx="422" cy="8"/>
            </a:xfrm>
            <a:prstGeom prst="line">
              <a:avLst/>
            </a:prstGeom>
            <a:noFill/>
            <a:ln w="41275">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31" name="Line 92"/>
            <p:cNvSpPr>
              <a:spLocks noChangeShapeType="1"/>
            </p:cNvSpPr>
            <p:nvPr/>
          </p:nvSpPr>
          <p:spPr bwMode="auto">
            <a:xfrm>
              <a:off x="4581" y="2605"/>
              <a:ext cx="430" cy="0"/>
            </a:xfrm>
            <a:prstGeom prst="line">
              <a:avLst/>
            </a:prstGeom>
            <a:noFill/>
            <a:ln w="41275">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CH"/>
            </a:p>
          </p:txBody>
        </p:sp>
        <p:sp>
          <p:nvSpPr>
            <p:cNvPr id="11332" name="Rectangle 93"/>
            <p:cNvSpPr>
              <a:spLocks noChangeArrowheads="1"/>
            </p:cNvSpPr>
            <p:nvPr/>
          </p:nvSpPr>
          <p:spPr bwMode="auto">
            <a:xfrm>
              <a:off x="1055" y="123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anose="020B0604020202020204" pitchFamily="34" charset="0"/>
              </a:endParaRPr>
            </a:p>
          </p:txBody>
        </p:sp>
        <p:sp>
          <p:nvSpPr>
            <p:cNvPr id="11333" name="Rectangle 94"/>
            <p:cNvSpPr>
              <a:spLocks noChangeArrowheads="1"/>
            </p:cNvSpPr>
            <p:nvPr/>
          </p:nvSpPr>
          <p:spPr bwMode="auto">
            <a:xfrm>
              <a:off x="501" y="3388"/>
              <a:ext cx="22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0.0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34" name="Rectangle 95"/>
            <p:cNvSpPr>
              <a:spLocks noChangeArrowheads="1"/>
            </p:cNvSpPr>
            <p:nvPr/>
          </p:nvSpPr>
          <p:spPr bwMode="auto">
            <a:xfrm>
              <a:off x="501" y="3089"/>
              <a:ext cx="22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0.5</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35" name="Rectangle 96"/>
            <p:cNvSpPr>
              <a:spLocks noChangeArrowheads="1"/>
            </p:cNvSpPr>
            <p:nvPr/>
          </p:nvSpPr>
          <p:spPr bwMode="auto">
            <a:xfrm>
              <a:off x="501" y="2783"/>
              <a:ext cx="22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1.0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36" name="Rectangle 97"/>
            <p:cNvSpPr>
              <a:spLocks noChangeArrowheads="1"/>
            </p:cNvSpPr>
            <p:nvPr/>
          </p:nvSpPr>
          <p:spPr bwMode="auto">
            <a:xfrm>
              <a:off x="501" y="2484"/>
              <a:ext cx="22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1.5</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37" name="Rectangle 98"/>
            <p:cNvSpPr>
              <a:spLocks noChangeArrowheads="1"/>
            </p:cNvSpPr>
            <p:nvPr/>
          </p:nvSpPr>
          <p:spPr bwMode="auto">
            <a:xfrm>
              <a:off x="501" y="2185"/>
              <a:ext cx="22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2.0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38" name="Rectangle 99"/>
            <p:cNvSpPr>
              <a:spLocks noChangeArrowheads="1"/>
            </p:cNvSpPr>
            <p:nvPr/>
          </p:nvSpPr>
          <p:spPr bwMode="auto">
            <a:xfrm>
              <a:off x="501" y="1878"/>
              <a:ext cx="22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2.5</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39" name="Rectangle 100"/>
            <p:cNvSpPr>
              <a:spLocks noChangeArrowheads="1"/>
            </p:cNvSpPr>
            <p:nvPr/>
          </p:nvSpPr>
          <p:spPr bwMode="auto">
            <a:xfrm>
              <a:off x="501" y="1579"/>
              <a:ext cx="22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3.0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40" name="Rectangle 101"/>
            <p:cNvSpPr>
              <a:spLocks noChangeArrowheads="1"/>
            </p:cNvSpPr>
            <p:nvPr/>
          </p:nvSpPr>
          <p:spPr bwMode="auto">
            <a:xfrm>
              <a:off x="625" y="3541"/>
              <a:ext cx="325"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1950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41" name="Rectangle 102"/>
            <p:cNvSpPr>
              <a:spLocks noChangeArrowheads="1"/>
            </p:cNvSpPr>
            <p:nvPr/>
          </p:nvSpPr>
          <p:spPr bwMode="auto">
            <a:xfrm>
              <a:off x="1055" y="3541"/>
              <a:ext cx="325"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1960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42" name="Rectangle 103"/>
            <p:cNvSpPr>
              <a:spLocks noChangeArrowheads="1"/>
            </p:cNvSpPr>
            <p:nvPr/>
          </p:nvSpPr>
          <p:spPr bwMode="auto">
            <a:xfrm>
              <a:off x="1477" y="3541"/>
              <a:ext cx="325"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1970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43" name="Rectangle 104"/>
            <p:cNvSpPr>
              <a:spLocks noChangeArrowheads="1"/>
            </p:cNvSpPr>
            <p:nvPr/>
          </p:nvSpPr>
          <p:spPr bwMode="auto">
            <a:xfrm>
              <a:off x="1908" y="3541"/>
              <a:ext cx="325"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1980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44" name="Rectangle 105"/>
            <p:cNvSpPr>
              <a:spLocks noChangeArrowheads="1"/>
            </p:cNvSpPr>
            <p:nvPr/>
          </p:nvSpPr>
          <p:spPr bwMode="auto">
            <a:xfrm>
              <a:off x="2330" y="3541"/>
              <a:ext cx="325"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1990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45" name="Rectangle 106"/>
            <p:cNvSpPr>
              <a:spLocks noChangeArrowheads="1"/>
            </p:cNvSpPr>
            <p:nvPr/>
          </p:nvSpPr>
          <p:spPr bwMode="auto">
            <a:xfrm>
              <a:off x="2761" y="3541"/>
              <a:ext cx="325"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2000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46" name="Rectangle 107"/>
            <p:cNvSpPr>
              <a:spLocks noChangeArrowheads="1"/>
            </p:cNvSpPr>
            <p:nvPr/>
          </p:nvSpPr>
          <p:spPr bwMode="auto">
            <a:xfrm>
              <a:off x="3183" y="3541"/>
              <a:ext cx="325"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2010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47" name="Rectangle 108"/>
            <p:cNvSpPr>
              <a:spLocks noChangeArrowheads="1"/>
            </p:cNvSpPr>
            <p:nvPr/>
          </p:nvSpPr>
          <p:spPr bwMode="auto">
            <a:xfrm>
              <a:off x="3614" y="3541"/>
              <a:ext cx="325"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2020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48" name="Rectangle 109"/>
            <p:cNvSpPr>
              <a:spLocks noChangeArrowheads="1"/>
            </p:cNvSpPr>
            <p:nvPr/>
          </p:nvSpPr>
          <p:spPr bwMode="auto">
            <a:xfrm>
              <a:off x="4036" y="3541"/>
              <a:ext cx="325"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2030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49" name="Rectangle 110"/>
            <p:cNvSpPr>
              <a:spLocks noChangeArrowheads="1"/>
            </p:cNvSpPr>
            <p:nvPr/>
          </p:nvSpPr>
          <p:spPr bwMode="auto">
            <a:xfrm>
              <a:off x="4466" y="3541"/>
              <a:ext cx="325"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2040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1350" name="Rectangle 111"/>
            <p:cNvSpPr>
              <a:spLocks noChangeArrowheads="1"/>
            </p:cNvSpPr>
            <p:nvPr/>
          </p:nvSpPr>
          <p:spPr bwMode="auto">
            <a:xfrm>
              <a:off x="4888" y="3541"/>
              <a:ext cx="325"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0" i="0" u="none" strike="noStrike" cap="none" normalizeH="0" baseline="0" smtClean="0">
                  <a:ln>
                    <a:noFill/>
                  </a:ln>
                  <a:solidFill>
                    <a:srgbClr val="000000"/>
                  </a:solidFill>
                  <a:effectLst/>
                  <a:latin typeface="Arial" panose="020B0604020202020204" pitchFamily="34" charset="0"/>
                </a:rPr>
                <a:t>2050</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40981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600" b="1" dirty="0" smtClean="0">
                <a:solidFill>
                  <a:srgbClr val="FF0000"/>
                </a:solidFill>
              </a:rPr>
              <a:t>Lebenserwartung nach Jahrgängen</a:t>
            </a:r>
            <a:endParaRPr lang="de-CH" sz="2600" b="1" dirty="0">
              <a:solidFill>
                <a:srgbClr val="FF0000"/>
              </a:solidFill>
            </a:endParaRPr>
          </a:p>
        </p:txBody>
      </p:sp>
      <p:sp>
        <p:nvSpPr>
          <p:cNvPr id="4" name="Fußzeilenplatzhalter 3"/>
          <p:cNvSpPr>
            <a:spLocks noGrp="1"/>
          </p:cNvSpPr>
          <p:nvPr>
            <p:ph type="ftr" sz="quarter" idx="10"/>
          </p:nvPr>
        </p:nvSpPr>
        <p:spPr/>
        <p:txBody>
          <a:bodyPr/>
          <a:lstStyle/>
          <a:p>
            <a:pPr>
              <a:defRPr/>
            </a:pPr>
            <a:r>
              <a:rPr lang="de-DE" smtClean="0"/>
              <a:t>FocusMEM, 26.05.2015</a:t>
            </a:r>
            <a:endParaRPr lang="de-DE"/>
          </a:p>
        </p:txBody>
      </p:sp>
      <p:sp>
        <p:nvSpPr>
          <p:cNvPr id="5" name="Foliennummernplatzhalter 4"/>
          <p:cNvSpPr>
            <a:spLocks noGrp="1"/>
          </p:cNvSpPr>
          <p:nvPr>
            <p:ph type="sldNum" sz="quarter" idx="11"/>
          </p:nvPr>
        </p:nvSpPr>
        <p:spPr/>
        <p:txBody>
          <a:bodyPr/>
          <a:lstStyle/>
          <a:p>
            <a:pPr>
              <a:defRPr/>
            </a:pPr>
            <a:fld id="{A740E0C4-5CD0-49FE-A279-24FEBFD18598}" type="slidenum">
              <a:rPr lang="de-DE" smtClean="0"/>
              <a:pPr>
                <a:defRPr/>
              </a:pPr>
              <a:t>8</a:t>
            </a:fld>
            <a:endParaRPr lang="de-DE"/>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795462"/>
            <a:ext cx="8147878" cy="4657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5563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600" b="1" dirty="0" smtClean="0">
                <a:solidFill>
                  <a:srgbClr val="FF0000"/>
                </a:solidFill>
              </a:rPr>
              <a:t>Lebenserwartung nach Alter</a:t>
            </a:r>
            <a:endParaRPr lang="de-CH" sz="2600" b="1" dirty="0">
              <a:solidFill>
                <a:srgbClr val="FF0000"/>
              </a:solidFill>
            </a:endParaRPr>
          </a:p>
        </p:txBody>
      </p:sp>
      <p:sp>
        <p:nvSpPr>
          <p:cNvPr id="4" name="Fußzeilenplatzhalter 3"/>
          <p:cNvSpPr>
            <a:spLocks noGrp="1"/>
          </p:cNvSpPr>
          <p:nvPr>
            <p:ph type="ftr" sz="quarter" idx="10"/>
          </p:nvPr>
        </p:nvSpPr>
        <p:spPr/>
        <p:txBody>
          <a:bodyPr/>
          <a:lstStyle/>
          <a:p>
            <a:pPr>
              <a:defRPr/>
            </a:pPr>
            <a:r>
              <a:rPr lang="de-DE" smtClean="0"/>
              <a:t>FocusMEM, 26.05.2015</a:t>
            </a:r>
            <a:endParaRPr lang="de-DE"/>
          </a:p>
        </p:txBody>
      </p:sp>
      <p:sp>
        <p:nvSpPr>
          <p:cNvPr id="5" name="Foliennummernplatzhalter 4"/>
          <p:cNvSpPr>
            <a:spLocks noGrp="1"/>
          </p:cNvSpPr>
          <p:nvPr>
            <p:ph type="sldNum" sz="quarter" idx="11"/>
          </p:nvPr>
        </p:nvSpPr>
        <p:spPr/>
        <p:txBody>
          <a:bodyPr/>
          <a:lstStyle/>
          <a:p>
            <a:pPr>
              <a:defRPr/>
            </a:pPr>
            <a:fld id="{A740E0C4-5CD0-49FE-A279-24FEBFD18598}" type="slidenum">
              <a:rPr lang="de-DE" smtClean="0"/>
              <a:pPr>
                <a:defRPr/>
              </a:pPr>
              <a:t>9</a:t>
            </a:fld>
            <a:endParaRPr lang="de-DE"/>
          </a:p>
        </p:txBody>
      </p:sp>
      <p:pic>
        <p:nvPicPr>
          <p:cNvPr id="6" name="Grafi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681163"/>
            <a:ext cx="8229600" cy="4484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3348209"/>
      </p:ext>
    </p:extLst>
  </p:cSld>
  <p:clrMapOvr>
    <a:masterClrMapping/>
  </p:clrMapOvr>
</p:sld>
</file>

<file path=ppt/theme/theme1.xml><?xml version="1.0" encoding="utf-8"?>
<a:theme xmlns:a="http://schemas.openxmlformats.org/drawingml/2006/main" name="TS-PowerPoint_Vorlag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S-PowerPoint_Vorlage" id="{A78D9547-EBDE-4E9F-B55E-498EFD34B96C}" vid="{548C8D3D-11EF-4679-A897-D971A3FC9CFB}"/>
    </a:ext>
  </a:ext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TS-PowerPoint_Vorlage</Template>
  <TotalTime>0</TotalTime>
  <Words>840</Words>
  <Application>Microsoft Office PowerPoint</Application>
  <PresentationFormat>Bildschirmpräsentation (4:3)</PresentationFormat>
  <Paragraphs>232</Paragraphs>
  <Slides>25</Slides>
  <Notes>9</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25</vt:i4>
      </vt:variant>
    </vt:vector>
  </HeadingPairs>
  <TitlesOfParts>
    <vt:vector size="34" baseType="lpstr">
      <vt:lpstr>ＭＳ Ｐゴシック</vt:lpstr>
      <vt:lpstr>Arial</vt:lpstr>
      <vt:lpstr>Book Antiqua</vt:lpstr>
      <vt:lpstr>Calibri</vt:lpstr>
      <vt:lpstr>Helvetica Neue</vt:lpstr>
      <vt:lpstr>Helvetica Neue Light</vt:lpstr>
      <vt:lpstr>Helvetica Neue Medium</vt:lpstr>
      <vt:lpstr>Times New Roman</vt:lpstr>
      <vt:lpstr>TS-PowerPoint_Vorlage</vt:lpstr>
      <vt:lpstr>Blitzlichter zur demografischen Entwicklung in der Schweiz</vt:lpstr>
      <vt:lpstr>Was ist „Demografie“?</vt:lpstr>
      <vt:lpstr>Wie sieht der ideale Bevölkerungsaufbau aus?</vt:lpstr>
      <vt:lpstr>Bevölkerungsaufbau früher und heute</vt:lpstr>
      <vt:lpstr>Bevölkerungsaufbau in der Schweiz</vt:lpstr>
      <vt:lpstr>Einflussfaktoren auf den Bevölkerungsaufbau</vt:lpstr>
      <vt:lpstr>Geburtenrate</vt:lpstr>
      <vt:lpstr>Lebenserwartung nach Jahrgängen</vt:lpstr>
      <vt:lpstr>Lebenserwartung nach Alter</vt:lpstr>
      <vt:lpstr>Die Lebensalter</vt:lpstr>
      <vt:lpstr>PowerPoint-Präsentation</vt:lpstr>
      <vt:lpstr>PowerPoint-Präsentation</vt:lpstr>
      <vt:lpstr>Auswirkungen der Unterjüngung</vt:lpstr>
      <vt:lpstr>Finanzbedarf der Sozialversicherungen</vt:lpstr>
      <vt:lpstr>Entwicklung der Erwerbsbevölkerung</vt:lpstr>
      <vt:lpstr>Fehlende Arbeitskräfte</vt:lpstr>
      <vt:lpstr>Demografie und Berufsbildung: Bewältigungsstrategien</vt:lpstr>
      <vt:lpstr>PowerPoint-Präsentation</vt:lpstr>
      <vt:lpstr>PowerPoint-Präsentation</vt:lpstr>
      <vt:lpstr>PowerPoint-Präsentation</vt:lpstr>
      <vt:lpstr>Fehlende Arbeitskräfte</vt:lpstr>
      <vt:lpstr>Wie kann die Berufsbildung auf die Lücke reagieren?</vt:lpstr>
      <vt:lpstr>Morphologischer Kasten </vt:lpstr>
      <vt:lpstr>Problem: </vt:lpstr>
      <vt:lpstr>Aktuelle Denkschienen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Vorlage für  zweizeiligen Titel</dc:title>
  <dc:creator>Martin Flügel</dc:creator>
  <cp:lastModifiedBy>Bruno Weber</cp:lastModifiedBy>
  <cp:revision>36</cp:revision>
  <cp:lastPrinted>2015-05-19T19:10:33Z</cp:lastPrinted>
  <dcterms:created xsi:type="dcterms:W3CDTF">2015-05-11T09:13:05Z</dcterms:created>
  <dcterms:modified xsi:type="dcterms:W3CDTF">2015-05-19T19:10:48Z</dcterms:modified>
</cp:coreProperties>
</file>